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9" r:id="rId4"/>
    <p:sldId id="260" r:id="rId5"/>
    <p:sldId id="262" r:id="rId6"/>
    <p:sldId id="261" r:id="rId7"/>
    <p:sldId id="269" r:id="rId8"/>
    <p:sldId id="267" r:id="rId9"/>
    <p:sldId id="271" r:id="rId10"/>
    <p:sldId id="272" r:id="rId11"/>
    <p:sldId id="273" r:id="rId12"/>
    <p:sldId id="274" r:id="rId13"/>
    <p:sldId id="275" r:id="rId14"/>
    <p:sldId id="276" r:id="rId15"/>
    <p:sldId id="277" r:id="rId16"/>
    <p:sldId id="278" r:id="rId17"/>
    <p:sldId id="279"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p:scale>
          <a:sx n="68" d="100"/>
          <a:sy n="68" d="100"/>
        </p:scale>
        <p:origin x="-738" y="-1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EE7983A0-B340-4581-B34E-8A6B255EF03D}" type="datetimeFigureOut">
              <a:rPr lang="en-US" smtClean="0"/>
              <a:t>5/13/2020</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F9C74CD2-484C-4944-A6B9-57F174557789}" type="slidenum">
              <a:rPr lang="en-US" smtClean="0"/>
              <a:t>‹#›</a:t>
            </a:fld>
            <a:endParaRPr lang="en-US"/>
          </a:p>
        </p:txBody>
      </p:sp>
    </p:spTree>
    <p:extLst>
      <p:ext uri="{BB962C8B-B14F-4D97-AF65-F5344CB8AC3E}">
        <p14:creationId xmlns:p14="http://schemas.microsoft.com/office/powerpoint/2010/main" val="377471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7983A0-B340-4581-B34E-8A6B255EF03D}" type="datetimeFigureOut">
              <a:rPr lang="en-US" smtClean="0"/>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74CD2-484C-4944-A6B9-57F174557789}" type="slidenum">
              <a:rPr lang="en-US" smtClean="0"/>
              <a:t>‹#›</a:t>
            </a:fld>
            <a:endParaRPr lang="en-US"/>
          </a:p>
        </p:txBody>
      </p:sp>
    </p:spTree>
    <p:extLst>
      <p:ext uri="{BB962C8B-B14F-4D97-AF65-F5344CB8AC3E}">
        <p14:creationId xmlns:p14="http://schemas.microsoft.com/office/powerpoint/2010/main" val="3680316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E7983A0-B340-4581-B34E-8A6B255EF03D}" type="datetimeFigureOut">
              <a:rPr lang="en-US" smtClean="0"/>
              <a:t>5/13/2020</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F9C74CD2-484C-4944-A6B9-57F174557789}" type="slidenum">
              <a:rPr lang="en-US" smtClean="0"/>
              <a:t>‹#›</a:t>
            </a:fld>
            <a:endParaRPr lang="en-US"/>
          </a:p>
        </p:txBody>
      </p:sp>
    </p:spTree>
    <p:extLst>
      <p:ext uri="{BB962C8B-B14F-4D97-AF65-F5344CB8AC3E}">
        <p14:creationId xmlns:p14="http://schemas.microsoft.com/office/powerpoint/2010/main" val="1755301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E7983A0-B340-4581-B34E-8A6B255EF03D}" type="datetimeFigureOut">
              <a:rPr lang="en-US" smtClean="0"/>
              <a:t>5/13/2020</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F9C74CD2-484C-4944-A6B9-57F174557789}"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3998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EE7983A0-B340-4581-B34E-8A6B255EF03D}" type="datetimeFigureOut">
              <a:rPr lang="en-US" smtClean="0"/>
              <a:t>5/13/2020</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F9C74CD2-484C-4944-A6B9-57F174557789}" type="slidenum">
              <a:rPr lang="en-US" smtClean="0"/>
              <a:t>‹#›</a:t>
            </a:fld>
            <a:endParaRPr lang="en-US"/>
          </a:p>
        </p:txBody>
      </p:sp>
    </p:spTree>
    <p:extLst>
      <p:ext uri="{BB962C8B-B14F-4D97-AF65-F5344CB8AC3E}">
        <p14:creationId xmlns:p14="http://schemas.microsoft.com/office/powerpoint/2010/main" val="2301043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EE7983A0-B340-4581-B34E-8A6B255EF03D}" type="datetimeFigureOut">
              <a:rPr lang="en-US" smtClean="0"/>
              <a:t>5/13/2020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C74CD2-484C-4944-A6B9-57F174557789}" type="slidenum">
              <a:rPr lang="en-US" smtClean="0"/>
              <a:t>‹#›</a:t>
            </a:fld>
            <a:endParaRPr lang="en-US"/>
          </a:p>
        </p:txBody>
      </p:sp>
    </p:spTree>
    <p:extLst>
      <p:ext uri="{BB962C8B-B14F-4D97-AF65-F5344CB8AC3E}">
        <p14:creationId xmlns:p14="http://schemas.microsoft.com/office/powerpoint/2010/main" val="1287283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EE7983A0-B340-4581-B34E-8A6B255EF03D}" type="datetimeFigureOut">
              <a:rPr lang="en-US" smtClean="0"/>
              <a:t>5/13/2020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C74CD2-484C-4944-A6B9-57F174557789}" type="slidenum">
              <a:rPr lang="en-US" smtClean="0"/>
              <a:t>‹#›</a:t>
            </a:fld>
            <a:endParaRPr lang="en-US"/>
          </a:p>
        </p:txBody>
      </p:sp>
    </p:spTree>
    <p:extLst>
      <p:ext uri="{BB962C8B-B14F-4D97-AF65-F5344CB8AC3E}">
        <p14:creationId xmlns:p14="http://schemas.microsoft.com/office/powerpoint/2010/main" val="3032732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7983A0-B340-4581-B34E-8A6B255EF03D}"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74CD2-484C-4944-A6B9-57F174557789}" type="slidenum">
              <a:rPr lang="en-US" smtClean="0"/>
              <a:t>‹#›</a:t>
            </a:fld>
            <a:endParaRPr lang="en-US"/>
          </a:p>
        </p:txBody>
      </p:sp>
    </p:spTree>
    <p:extLst>
      <p:ext uri="{BB962C8B-B14F-4D97-AF65-F5344CB8AC3E}">
        <p14:creationId xmlns:p14="http://schemas.microsoft.com/office/powerpoint/2010/main" val="1847813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EE7983A0-B340-4581-B34E-8A6B255EF03D}" type="datetimeFigureOut">
              <a:rPr lang="en-US" smtClean="0"/>
              <a:t>5/13/2020</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F9C74CD2-484C-4944-A6B9-57F174557789}" type="slidenum">
              <a:rPr lang="en-US" smtClean="0"/>
              <a:t>‹#›</a:t>
            </a:fld>
            <a:endParaRPr lang="en-US"/>
          </a:p>
        </p:txBody>
      </p:sp>
    </p:spTree>
    <p:extLst>
      <p:ext uri="{BB962C8B-B14F-4D97-AF65-F5344CB8AC3E}">
        <p14:creationId xmlns:p14="http://schemas.microsoft.com/office/powerpoint/2010/main" val="598720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7983A0-B340-4581-B34E-8A6B255EF03D}"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74CD2-484C-4944-A6B9-57F174557789}" type="slidenum">
              <a:rPr lang="en-US" smtClean="0"/>
              <a:t>‹#›</a:t>
            </a:fld>
            <a:endParaRPr lang="en-US"/>
          </a:p>
        </p:txBody>
      </p:sp>
    </p:spTree>
    <p:extLst>
      <p:ext uri="{BB962C8B-B14F-4D97-AF65-F5344CB8AC3E}">
        <p14:creationId xmlns:p14="http://schemas.microsoft.com/office/powerpoint/2010/main" val="37521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EE7983A0-B340-4581-B34E-8A6B255EF03D}" type="datetimeFigureOut">
              <a:rPr lang="en-US" smtClean="0"/>
              <a:t>5/13/2020</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F9C74CD2-484C-4944-A6B9-57F174557789}" type="slidenum">
              <a:rPr lang="en-US" smtClean="0"/>
              <a:t>‹#›</a:t>
            </a:fld>
            <a:endParaRPr lang="en-US"/>
          </a:p>
        </p:txBody>
      </p:sp>
    </p:spTree>
    <p:extLst>
      <p:ext uri="{BB962C8B-B14F-4D97-AF65-F5344CB8AC3E}">
        <p14:creationId xmlns:p14="http://schemas.microsoft.com/office/powerpoint/2010/main" val="2943465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E7983A0-B340-4581-B34E-8A6B255EF03D}" type="datetimeFigureOut">
              <a:rPr lang="en-US" smtClean="0"/>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74CD2-484C-4944-A6B9-57F174557789}" type="slidenum">
              <a:rPr lang="en-US" smtClean="0"/>
              <a:t>‹#›</a:t>
            </a:fld>
            <a:endParaRPr lang="en-US"/>
          </a:p>
        </p:txBody>
      </p:sp>
    </p:spTree>
    <p:extLst>
      <p:ext uri="{BB962C8B-B14F-4D97-AF65-F5344CB8AC3E}">
        <p14:creationId xmlns:p14="http://schemas.microsoft.com/office/powerpoint/2010/main" val="1706429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E7983A0-B340-4581-B34E-8A6B255EF03D}" type="datetimeFigureOut">
              <a:rPr lang="en-US" smtClean="0"/>
              <a:t>5/13/2020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C74CD2-484C-4944-A6B9-57F174557789}" type="slidenum">
              <a:rPr lang="en-US" smtClean="0"/>
              <a:t>‹#›</a:t>
            </a:fld>
            <a:endParaRPr lang="en-US"/>
          </a:p>
        </p:txBody>
      </p:sp>
    </p:spTree>
    <p:extLst>
      <p:ext uri="{BB962C8B-B14F-4D97-AF65-F5344CB8AC3E}">
        <p14:creationId xmlns:p14="http://schemas.microsoft.com/office/powerpoint/2010/main" val="1563153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E7983A0-B340-4581-B34E-8A6B255EF03D}" type="datetimeFigureOut">
              <a:rPr lang="en-US" smtClean="0"/>
              <a:t>5/13/2020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C74CD2-484C-4944-A6B9-57F174557789}" type="slidenum">
              <a:rPr lang="en-US" smtClean="0"/>
              <a:t>‹#›</a:t>
            </a:fld>
            <a:endParaRPr lang="en-US"/>
          </a:p>
        </p:txBody>
      </p:sp>
    </p:spTree>
    <p:extLst>
      <p:ext uri="{BB962C8B-B14F-4D97-AF65-F5344CB8AC3E}">
        <p14:creationId xmlns:p14="http://schemas.microsoft.com/office/powerpoint/2010/main" val="352171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7983A0-B340-4581-B34E-8A6B255EF03D}" type="datetimeFigureOut">
              <a:rPr lang="en-US" smtClean="0"/>
              <a:t>5/13/2020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C74CD2-484C-4944-A6B9-57F174557789}" type="slidenum">
              <a:rPr lang="en-US" smtClean="0"/>
              <a:t>‹#›</a:t>
            </a:fld>
            <a:endParaRPr lang="en-US"/>
          </a:p>
        </p:txBody>
      </p:sp>
    </p:spTree>
    <p:extLst>
      <p:ext uri="{BB962C8B-B14F-4D97-AF65-F5344CB8AC3E}">
        <p14:creationId xmlns:p14="http://schemas.microsoft.com/office/powerpoint/2010/main" val="3825022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7983A0-B340-4581-B34E-8A6B255EF03D}" type="datetimeFigureOut">
              <a:rPr lang="en-US" smtClean="0"/>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74CD2-484C-4944-A6B9-57F174557789}" type="slidenum">
              <a:rPr lang="en-US" smtClean="0"/>
              <a:t>‹#›</a:t>
            </a:fld>
            <a:endParaRPr lang="en-US"/>
          </a:p>
        </p:txBody>
      </p:sp>
    </p:spTree>
    <p:extLst>
      <p:ext uri="{BB962C8B-B14F-4D97-AF65-F5344CB8AC3E}">
        <p14:creationId xmlns:p14="http://schemas.microsoft.com/office/powerpoint/2010/main" val="2720892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7983A0-B340-4581-B34E-8A6B255EF03D}" type="datetimeFigureOut">
              <a:rPr lang="en-US" smtClean="0"/>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74CD2-484C-4944-A6B9-57F174557789}" type="slidenum">
              <a:rPr lang="en-US" smtClean="0"/>
              <a:t>‹#›</a:t>
            </a:fld>
            <a:endParaRPr lang="en-US"/>
          </a:p>
        </p:txBody>
      </p:sp>
    </p:spTree>
    <p:extLst>
      <p:ext uri="{BB962C8B-B14F-4D97-AF65-F5344CB8AC3E}">
        <p14:creationId xmlns:p14="http://schemas.microsoft.com/office/powerpoint/2010/main" val="3655544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E7983A0-B340-4581-B34E-8A6B255EF03D}" type="datetimeFigureOut">
              <a:rPr lang="en-US" smtClean="0"/>
              <a:t>5/13/2020</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9C74CD2-484C-4944-A6B9-57F174557789}" type="slidenum">
              <a:rPr lang="en-US" smtClean="0"/>
              <a:t>‹#›</a:t>
            </a:fld>
            <a:endParaRPr lang="en-US"/>
          </a:p>
        </p:txBody>
      </p:sp>
    </p:spTree>
    <p:extLst>
      <p:ext uri="{BB962C8B-B14F-4D97-AF65-F5344CB8AC3E}">
        <p14:creationId xmlns:p14="http://schemas.microsoft.com/office/powerpoint/2010/main" val="208161622"/>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wordpress.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webopedia.com/TERM/c/disk_drive.html" TargetMode="External"/><Relationship Id="rId13" Type="http://schemas.openxmlformats.org/officeDocument/2006/relationships/hyperlink" Target="http://www.webopedia.com/TERM/c/display_screen.html" TargetMode="External"/><Relationship Id="rId18" Type="http://schemas.openxmlformats.org/officeDocument/2006/relationships/hyperlink" Target="http://www.webopedia.com/TERM/l/client_server_architecture.html" TargetMode="External"/><Relationship Id="rId3" Type="http://schemas.openxmlformats.org/officeDocument/2006/relationships/hyperlink" Target="http://en.wikipedia.org/wiki/Data_(computing)" TargetMode="External"/><Relationship Id="rId21" Type="http://schemas.openxmlformats.org/officeDocument/2006/relationships/hyperlink" Target="http://www.webopedia.com/TERM/l/coaxial_cable.html" TargetMode="External"/><Relationship Id="rId7" Type="http://schemas.openxmlformats.org/officeDocument/2006/relationships/hyperlink" Target="http://www.webopedia.com/TERM/c/device.html" TargetMode="External"/><Relationship Id="rId12" Type="http://schemas.openxmlformats.org/officeDocument/2006/relationships/hyperlink" Target="http://www.webopedia.com/TERM/c/output_device.html" TargetMode="External"/><Relationship Id="rId17" Type="http://schemas.openxmlformats.org/officeDocument/2006/relationships/hyperlink" Target="http://www.webopedia.com/TERM/l/peer_to_peer_architecture.html" TargetMode="External"/><Relationship Id="rId2" Type="http://schemas.openxmlformats.org/officeDocument/2006/relationships/hyperlink" Target="http://en.wikipedia.org/wiki/Machine" TargetMode="External"/><Relationship Id="rId16" Type="http://schemas.openxmlformats.org/officeDocument/2006/relationships/hyperlink" Target="http://www.webopedia.com/TERM/l/protocol.html" TargetMode="External"/><Relationship Id="rId20" Type="http://schemas.openxmlformats.org/officeDocument/2006/relationships/hyperlink" Target="http://www.webopedia.com/TERM/l/twisted_pair_cable.html" TargetMode="External"/><Relationship Id="rId1" Type="http://schemas.openxmlformats.org/officeDocument/2006/relationships/slideLayout" Target="../slideLayouts/slideLayout2.xml"/><Relationship Id="rId6" Type="http://schemas.openxmlformats.org/officeDocument/2006/relationships/hyperlink" Target="http://www.webopedia.com/TERM/c/mass_storage.html" TargetMode="External"/><Relationship Id="rId11" Type="http://schemas.openxmlformats.org/officeDocument/2006/relationships/hyperlink" Target="http://www.webopedia.com/TERM/c/mouse.html" TargetMode="External"/><Relationship Id="rId5" Type="http://schemas.openxmlformats.org/officeDocument/2006/relationships/hyperlink" Target="http://www.webopedia.com/TERM/c/store.html" TargetMode="External"/><Relationship Id="rId15" Type="http://schemas.openxmlformats.org/officeDocument/2006/relationships/hyperlink" Target="http://www.webopedia.com/TERM/c/CPU.html" TargetMode="External"/><Relationship Id="rId10" Type="http://schemas.openxmlformats.org/officeDocument/2006/relationships/hyperlink" Target="http://www.webopedia.com/TERM/c/keyboard.html" TargetMode="External"/><Relationship Id="rId19" Type="http://schemas.openxmlformats.org/officeDocument/2006/relationships/hyperlink" Target="http://www.webopedia.com/TERM/l/media.html" TargetMode="External"/><Relationship Id="rId4" Type="http://schemas.openxmlformats.org/officeDocument/2006/relationships/hyperlink" Target="http://www.webopedia.com/TERM/c/memory.html" TargetMode="External"/><Relationship Id="rId9" Type="http://schemas.openxmlformats.org/officeDocument/2006/relationships/hyperlink" Target="http://www.webopedia.com/TERM/c/input_device.html" TargetMode="External"/><Relationship Id="rId14" Type="http://schemas.openxmlformats.org/officeDocument/2006/relationships/hyperlink" Target="http://www.webopedia.com/TERM/c/printer.html" TargetMode="External"/><Relationship Id="rId22" Type="http://schemas.openxmlformats.org/officeDocument/2006/relationships/hyperlink" Target="http://www.webopedia.com/TERM/l/fiber_optics.html"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www.webopedia.com/TERM/l/fiber_optics.html" TargetMode="External"/><Relationship Id="rId3" Type="http://schemas.openxmlformats.org/officeDocument/2006/relationships/hyperlink" Target="http://www.webopedia.com/TERM/l/peer_to_peer_architecture.html" TargetMode="External"/><Relationship Id="rId7" Type="http://schemas.openxmlformats.org/officeDocument/2006/relationships/hyperlink" Target="http://www.webopedia.com/TERM/l/coaxial_cable.html" TargetMode="External"/><Relationship Id="rId2" Type="http://schemas.openxmlformats.org/officeDocument/2006/relationships/hyperlink" Target="http://www.webopedia.com/TERM/l/protocol.html" TargetMode="External"/><Relationship Id="rId1" Type="http://schemas.openxmlformats.org/officeDocument/2006/relationships/slideLayout" Target="../slideLayouts/slideLayout2.xml"/><Relationship Id="rId6" Type="http://schemas.openxmlformats.org/officeDocument/2006/relationships/hyperlink" Target="http://www.webopedia.com/TERM/l/twisted_pair_cable.html" TargetMode="External"/><Relationship Id="rId5" Type="http://schemas.openxmlformats.org/officeDocument/2006/relationships/hyperlink" Target="http://www.webopedia.com/TERM/l/media.html" TargetMode="External"/><Relationship Id="rId4" Type="http://schemas.openxmlformats.org/officeDocument/2006/relationships/hyperlink" Target="http://www.webopedia.com/TERM/l/client_server_architecture.html"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www.hailey.tech.officelive.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en.wikipedia.org/wiki/Internet" TargetMode="External"/><Relationship Id="rId3" Type="http://schemas.openxmlformats.org/officeDocument/2006/relationships/hyperlink" Target="http://en.wikipedia.org/wiki/Web_page" TargetMode="External"/><Relationship Id="rId7" Type="http://schemas.openxmlformats.org/officeDocument/2006/relationships/hyperlink" Target="http://en.wikipedia.org/wiki/Hypertext" TargetMode="External"/><Relationship Id="rId12" Type="http://schemas.openxmlformats.org/officeDocument/2006/relationships/hyperlink" Target="http://en.wikipedia.org/wiki/Multimedia" TargetMode="External"/><Relationship Id="rId2" Type="http://schemas.openxmlformats.org/officeDocument/2006/relationships/hyperlink" Target="http://en.wikipedia.org/wiki/Application_software" TargetMode="External"/><Relationship Id="rId1" Type="http://schemas.openxmlformats.org/officeDocument/2006/relationships/slideLayout" Target="../slideLayouts/slideLayout2.xml"/><Relationship Id="rId6" Type="http://schemas.openxmlformats.org/officeDocument/2006/relationships/hyperlink" Target="http://en.wikipedia.org/wiki/Hyperlink" TargetMode="External"/><Relationship Id="rId11" Type="http://schemas.openxmlformats.org/officeDocument/2006/relationships/hyperlink" Target="http://en.wikipedia.org/wiki/Video" TargetMode="External"/><Relationship Id="rId5" Type="http://schemas.openxmlformats.org/officeDocument/2006/relationships/hyperlink" Target="http://en.wikipedia.org/wiki/Web_browser" TargetMode="External"/><Relationship Id="rId10" Type="http://schemas.openxmlformats.org/officeDocument/2006/relationships/hyperlink" Target="http://en.wikipedia.org/wiki/Image" TargetMode="External"/><Relationship Id="rId4" Type="http://schemas.openxmlformats.org/officeDocument/2006/relationships/hyperlink" Target="http://en.wikipedia.org/wiki/Uniform_Resource_Locator" TargetMode="External"/><Relationship Id="rId9" Type="http://schemas.openxmlformats.org/officeDocument/2006/relationships/hyperlink" Target="http://en.wikipedia.org/wiki/Writin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E-commerce</a:t>
            </a:r>
            <a:endParaRPr lang="en-US" b="1" dirty="0"/>
          </a:p>
        </p:txBody>
      </p:sp>
    </p:spTree>
    <p:extLst>
      <p:ext uri="{BB962C8B-B14F-4D97-AF65-F5344CB8AC3E}">
        <p14:creationId xmlns:p14="http://schemas.microsoft.com/office/powerpoint/2010/main" val="19035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3967091" y="405618"/>
            <a:ext cx="7913077" cy="708025"/>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defRPr/>
            </a:pPr>
            <a:r>
              <a:rPr lang="en-US" b="1" dirty="0" smtClean="0">
                <a:solidFill>
                  <a:schemeClr val="bg1"/>
                </a:solidFill>
              </a:rPr>
              <a:t>FEATURES OF E-COMMERCE</a:t>
            </a:r>
          </a:p>
        </p:txBody>
      </p:sp>
      <p:sp>
        <p:nvSpPr>
          <p:cNvPr id="7" name="Rectangle 3"/>
          <p:cNvSpPr>
            <a:spLocks noGrp="1" noChangeArrowheads="1"/>
          </p:cNvSpPr>
          <p:nvPr>
            <p:ph idx="1"/>
          </p:nvPr>
        </p:nvSpPr>
        <p:spPr>
          <a:xfrm>
            <a:off x="457199" y="1406769"/>
            <a:ext cx="11422969" cy="5222631"/>
          </a:xfrm>
        </p:spPr>
        <p:txBody>
          <a:bodyPr>
            <a:normAutofit fontScale="85000" lnSpcReduction="20000"/>
          </a:bodyPr>
          <a:lstStyle/>
          <a:p>
            <a:pPr marL="0" lvl="0" indent="0" algn="just">
              <a:buNone/>
            </a:pPr>
            <a:r>
              <a:rPr lang="en-US" sz="2800" b="1" dirty="0" smtClean="0">
                <a:solidFill>
                  <a:schemeClr val="bg1"/>
                </a:solidFill>
                <a:ea typeface="+mn-ea"/>
                <a:cs typeface="+mn-cs"/>
              </a:rPr>
              <a:t>Universal standards </a:t>
            </a:r>
            <a:r>
              <a:rPr lang="en-US" sz="3800" dirty="0" smtClean="0">
                <a:solidFill>
                  <a:schemeClr val="bg1"/>
                </a:solidFill>
                <a:ea typeface="+mn-ea"/>
                <a:cs typeface="+mn-cs"/>
              </a:rPr>
              <a:t>– </a:t>
            </a:r>
            <a:r>
              <a:rPr lang="en-US" sz="2500" dirty="0">
                <a:solidFill>
                  <a:schemeClr val="bg1"/>
                </a:solidFill>
              </a:rPr>
              <a:t>The</a:t>
            </a:r>
            <a:r>
              <a:rPr lang="en-US" sz="3800" dirty="0" smtClean="0">
                <a:solidFill>
                  <a:schemeClr val="bg1"/>
                </a:solidFill>
                <a:ea typeface="+mn-ea"/>
                <a:cs typeface="+mn-cs"/>
              </a:rPr>
              <a:t> </a:t>
            </a:r>
            <a:r>
              <a:rPr lang="en-US" sz="2400" dirty="0" smtClean="0">
                <a:solidFill>
                  <a:schemeClr val="bg1"/>
                </a:solidFill>
              </a:rPr>
              <a:t>Standards </a:t>
            </a:r>
            <a:r>
              <a:rPr lang="en-US" sz="2400" dirty="0">
                <a:solidFill>
                  <a:schemeClr val="bg1"/>
                </a:solidFill>
              </a:rPr>
              <a:t>that are shared by all nations around the world </a:t>
            </a:r>
            <a:endParaRPr lang="en-US" sz="2400" dirty="0" smtClean="0">
              <a:solidFill>
                <a:schemeClr val="bg1"/>
              </a:solidFill>
            </a:endParaRPr>
          </a:p>
          <a:p>
            <a:pPr marL="0" lvl="0" indent="0" algn="just">
              <a:buNone/>
            </a:pPr>
            <a:endParaRPr lang="en-US" sz="2100" dirty="0">
              <a:solidFill>
                <a:schemeClr val="bg1"/>
              </a:solidFill>
            </a:endParaRPr>
          </a:p>
          <a:p>
            <a:pPr marL="277813" lvl="1" algn="just"/>
            <a:r>
              <a:rPr lang="en-US" sz="2400" dirty="0" smtClean="0">
                <a:solidFill>
                  <a:schemeClr val="bg1"/>
                </a:solidFill>
              </a:rPr>
              <a:t>The </a:t>
            </a:r>
            <a:r>
              <a:rPr lang="en-US" sz="2400" dirty="0">
                <a:solidFill>
                  <a:schemeClr val="bg1"/>
                </a:solidFill>
              </a:rPr>
              <a:t>technical standards of the Internet, and therefore of conducting e-commerce, are shared by all of the nations around the world.</a:t>
            </a:r>
          </a:p>
          <a:p>
            <a:pPr marL="277813" lvl="1" algn="just"/>
            <a:r>
              <a:rPr lang="en-US" sz="2400" dirty="0">
                <a:solidFill>
                  <a:schemeClr val="bg1"/>
                </a:solidFill>
              </a:rPr>
              <a:t>Unique Feature of e-commerce technologies is that the technical standards of the internet, and therefore the technical standards for conducting e-commerce are </a:t>
            </a:r>
            <a:r>
              <a:rPr lang="en-US" sz="2400" b="1" dirty="0">
                <a:solidFill>
                  <a:schemeClr val="bg1"/>
                </a:solidFill>
              </a:rPr>
              <a:t>universal standards</a:t>
            </a:r>
            <a:r>
              <a:rPr lang="en-US" sz="2400" dirty="0">
                <a:solidFill>
                  <a:schemeClr val="bg1"/>
                </a:solidFill>
              </a:rPr>
              <a:t> – they are shared by all the nations around the world.</a:t>
            </a:r>
          </a:p>
          <a:p>
            <a:pPr marL="277813" lvl="1" algn="just"/>
            <a:r>
              <a:rPr lang="en-US" sz="2400" dirty="0">
                <a:solidFill>
                  <a:schemeClr val="bg1"/>
                </a:solidFill>
              </a:rPr>
              <a:t>In contrast, most traditional commerce technologies differ from one nation to the next. </a:t>
            </a:r>
          </a:p>
          <a:p>
            <a:pPr marL="277813" lvl="1" algn="just"/>
            <a:r>
              <a:rPr lang="en-US" sz="2400" dirty="0">
                <a:solidFill>
                  <a:schemeClr val="bg1"/>
                </a:solidFill>
              </a:rPr>
              <a:t>For instance, television and radio standards differ around the world, as doe’s cell telephone technology.</a:t>
            </a:r>
            <a:r>
              <a:rPr lang="en-US" dirty="0">
                <a:solidFill>
                  <a:schemeClr val="bg1"/>
                </a:solidFill>
              </a:rPr>
              <a:t> </a:t>
            </a:r>
            <a:endParaRPr lang="en-US" dirty="0" smtClean="0">
              <a:solidFill>
                <a:schemeClr val="bg1"/>
              </a:solidFill>
            </a:endParaRPr>
          </a:p>
          <a:p>
            <a:pPr marL="49213" lvl="1" indent="0" algn="just">
              <a:buNone/>
            </a:pPr>
            <a:endParaRPr lang="en-US" dirty="0">
              <a:solidFill>
                <a:schemeClr val="bg1"/>
              </a:solidFill>
            </a:endParaRPr>
          </a:p>
          <a:p>
            <a:pPr algn="just"/>
            <a:r>
              <a:rPr lang="en-US" sz="2400" b="1" u="sng" dirty="0" smtClean="0">
                <a:solidFill>
                  <a:schemeClr val="bg1"/>
                </a:solidFill>
              </a:rPr>
              <a:t>The </a:t>
            </a:r>
            <a:r>
              <a:rPr lang="en-US" sz="2400" b="1" u="sng" dirty="0">
                <a:solidFill>
                  <a:schemeClr val="bg1"/>
                </a:solidFill>
              </a:rPr>
              <a:t>benefits of universal standards are:</a:t>
            </a:r>
          </a:p>
          <a:p>
            <a:pPr lvl="0" algn="just"/>
            <a:r>
              <a:rPr lang="en-US" sz="2400" b="1" dirty="0">
                <a:solidFill>
                  <a:schemeClr val="bg1"/>
                </a:solidFill>
              </a:rPr>
              <a:t>Reduced search costs for consumers</a:t>
            </a:r>
            <a:r>
              <a:rPr lang="en-US" sz="2400" dirty="0">
                <a:solidFill>
                  <a:schemeClr val="bg1"/>
                </a:solidFill>
              </a:rPr>
              <a:t>– the effort required to find suitable products.</a:t>
            </a:r>
          </a:p>
          <a:p>
            <a:pPr lvl="0" algn="just"/>
            <a:r>
              <a:rPr lang="en-US" sz="2400" b="1" dirty="0">
                <a:solidFill>
                  <a:schemeClr val="bg1"/>
                </a:solidFill>
              </a:rPr>
              <a:t>Becomes simpler, faster, with more accurate price discovery </a:t>
            </a:r>
            <a:endParaRPr lang="en-US" sz="2400" dirty="0">
              <a:solidFill>
                <a:schemeClr val="bg1"/>
              </a:solidFill>
            </a:endParaRPr>
          </a:p>
          <a:p>
            <a:pPr lvl="0" algn="just"/>
            <a:r>
              <a:rPr lang="en-US" sz="2400" b="1" dirty="0">
                <a:solidFill>
                  <a:schemeClr val="bg1"/>
                </a:solidFill>
              </a:rPr>
              <a:t>Lower market entry costs for merchants</a:t>
            </a:r>
            <a:r>
              <a:rPr lang="en-US" sz="2400" dirty="0">
                <a:solidFill>
                  <a:schemeClr val="bg1"/>
                </a:solidFill>
              </a:rPr>
              <a:t>- the cost merchants must pay just to bring their goods to market.</a:t>
            </a:r>
          </a:p>
          <a:p>
            <a:pPr algn="just"/>
            <a:r>
              <a:rPr lang="en-US" sz="2400" dirty="0" smtClean="0">
                <a:solidFill>
                  <a:schemeClr val="bg1"/>
                </a:solidFill>
              </a:rPr>
              <a:t>With </a:t>
            </a:r>
            <a:r>
              <a:rPr lang="en-US" sz="2400" dirty="0">
                <a:solidFill>
                  <a:schemeClr val="bg1"/>
                </a:solidFill>
              </a:rPr>
              <a:t>e-commerce technologies, </a:t>
            </a:r>
            <a:r>
              <a:rPr lang="en-US" sz="2400" b="1" dirty="0">
                <a:solidFill>
                  <a:schemeClr val="bg1"/>
                </a:solidFill>
              </a:rPr>
              <a:t>it is possible for the first time in history to easily find many of the suppliers, prices, and delivery terms</a:t>
            </a:r>
            <a:r>
              <a:rPr lang="en-US" sz="2400" dirty="0">
                <a:solidFill>
                  <a:schemeClr val="bg1"/>
                </a:solidFill>
              </a:rPr>
              <a:t> of a specific product anywhere in the world.</a:t>
            </a:r>
            <a:endParaRPr lang="en-US" sz="7200" dirty="0" smtClean="0">
              <a:solidFill>
                <a:schemeClr val="bg1"/>
              </a:solidFill>
            </a:endParaRPr>
          </a:p>
        </p:txBody>
      </p:sp>
    </p:spTree>
    <p:extLst>
      <p:ext uri="{BB962C8B-B14F-4D97-AF65-F5344CB8AC3E}">
        <p14:creationId xmlns:p14="http://schemas.microsoft.com/office/powerpoint/2010/main" val="4109279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3967091" y="405618"/>
            <a:ext cx="7913077" cy="708025"/>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defRPr/>
            </a:pPr>
            <a:r>
              <a:rPr lang="en-US" b="1" dirty="0" smtClean="0">
                <a:solidFill>
                  <a:schemeClr val="bg1"/>
                </a:solidFill>
              </a:rPr>
              <a:t>FEATURES OF E-COMMERCE</a:t>
            </a:r>
          </a:p>
        </p:txBody>
      </p:sp>
      <p:sp>
        <p:nvSpPr>
          <p:cNvPr id="7" name="Rectangle 3"/>
          <p:cNvSpPr>
            <a:spLocks noGrp="1" noChangeArrowheads="1"/>
          </p:cNvSpPr>
          <p:nvPr>
            <p:ph idx="1"/>
          </p:nvPr>
        </p:nvSpPr>
        <p:spPr>
          <a:xfrm>
            <a:off x="239151" y="1252025"/>
            <a:ext cx="11465169" cy="5377375"/>
          </a:xfrm>
        </p:spPr>
        <p:txBody>
          <a:bodyPr>
            <a:normAutofit fontScale="77500" lnSpcReduction="20000"/>
          </a:bodyPr>
          <a:lstStyle/>
          <a:p>
            <a:pPr marL="0" lvl="0" indent="0" algn="just">
              <a:buNone/>
            </a:pPr>
            <a:r>
              <a:rPr lang="en-US" sz="3300" b="1" dirty="0" smtClean="0">
                <a:solidFill>
                  <a:schemeClr val="bg1"/>
                </a:solidFill>
                <a:ea typeface="+mn-ea"/>
                <a:cs typeface="+mn-cs"/>
              </a:rPr>
              <a:t>Information Richness </a:t>
            </a:r>
            <a:r>
              <a:rPr lang="en-US" sz="3800" dirty="0" smtClean="0">
                <a:solidFill>
                  <a:schemeClr val="bg1"/>
                </a:solidFill>
                <a:ea typeface="+mn-ea"/>
                <a:cs typeface="+mn-cs"/>
              </a:rPr>
              <a:t>-- </a:t>
            </a:r>
            <a:r>
              <a:rPr lang="en-US" sz="3300" dirty="0" smtClean="0">
                <a:solidFill>
                  <a:schemeClr val="bg1"/>
                </a:solidFill>
              </a:rPr>
              <a:t>the </a:t>
            </a:r>
            <a:r>
              <a:rPr lang="en-US" sz="3300" dirty="0">
                <a:solidFill>
                  <a:schemeClr val="bg1"/>
                </a:solidFill>
              </a:rPr>
              <a:t>complexity and content of a message</a:t>
            </a:r>
          </a:p>
          <a:p>
            <a:pPr lvl="1" algn="just"/>
            <a:r>
              <a:rPr lang="en-US" sz="2400" dirty="0">
                <a:solidFill>
                  <a:schemeClr val="bg1"/>
                </a:solidFill>
              </a:rPr>
              <a:t>Information that is complex and contents are rich can be delivered without sacrificing reach.</a:t>
            </a:r>
          </a:p>
          <a:p>
            <a:pPr lvl="1" algn="just"/>
            <a:r>
              <a:rPr lang="en-US" sz="2400" dirty="0">
                <a:solidFill>
                  <a:schemeClr val="bg1"/>
                </a:solidFill>
              </a:rPr>
              <a:t>Traditional markets, </a:t>
            </a:r>
            <a:r>
              <a:rPr lang="en-US" sz="2400" b="1" dirty="0">
                <a:solidFill>
                  <a:schemeClr val="bg1"/>
                </a:solidFill>
              </a:rPr>
              <a:t>national sales forces</a:t>
            </a:r>
            <a:r>
              <a:rPr lang="en-US" sz="2400" dirty="0">
                <a:solidFill>
                  <a:schemeClr val="bg1"/>
                </a:solidFill>
              </a:rPr>
              <a:t>, and </a:t>
            </a:r>
            <a:r>
              <a:rPr lang="en-US" sz="2400" b="1" dirty="0">
                <a:solidFill>
                  <a:schemeClr val="bg1"/>
                </a:solidFill>
              </a:rPr>
              <a:t>small retail stores</a:t>
            </a:r>
            <a:r>
              <a:rPr lang="en-US" sz="2400" dirty="0">
                <a:solidFill>
                  <a:schemeClr val="bg1"/>
                </a:solidFill>
              </a:rPr>
              <a:t> have great richness: they are able to provide personal, face-to-face service using aural and visual cues when making a sale. </a:t>
            </a:r>
          </a:p>
          <a:p>
            <a:pPr lvl="1" algn="just"/>
            <a:r>
              <a:rPr lang="en-US" sz="2400" dirty="0">
                <a:solidFill>
                  <a:schemeClr val="bg1"/>
                </a:solidFill>
              </a:rPr>
              <a:t>The richness of traditional markets makes them a powerful selling or commercial environment. </a:t>
            </a:r>
          </a:p>
          <a:p>
            <a:pPr lvl="1" algn="just"/>
            <a:r>
              <a:rPr lang="en-US" sz="2400" dirty="0">
                <a:solidFill>
                  <a:schemeClr val="bg1"/>
                </a:solidFill>
              </a:rPr>
              <a:t>Prior to the development of the Web, there was a trade-off between richness and reach: the </a:t>
            </a:r>
            <a:r>
              <a:rPr lang="en-US" sz="2400" b="1" dirty="0">
                <a:solidFill>
                  <a:schemeClr val="bg1"/>
                </a:solidFill>
              </a:rPr>
              <a:t>larger</a:t>
            </a:r>
            <a:r>
              <a:rPr lang="en-US" sz="2400" dirty="0">
                <a:solidFill>
                  <a:schemeClr val="bg1"/>
                </a:solidFill>
              </a:rPr>
              <a:t> the audience reached the less </a:t>
            </a:r>
            <a:r>
              <a:rPr lang="en-US" sz="2400" b="1" dirty="0">
                <a:solidFill>
                  <a:schemeClr val="bg1"/>
                </a:solidFill>
              </a:rPr>
              <a:t>rich</a:t>
            </a:r>
            <a:r>
              <a:rPr lang="en-US" sz="2400" dirty="0">
                <a:solidFill>
                  <a:schemeClr val="bg1"/>
                </a:solidFill>
              </a:rPr>
              <a:t> the message. </a:t>
            </a:r>
          </a:p>
          <a:p>
            <a:pPr lvl="1" algn="just"/>
            <a:r>
              <a:rPr lang="en-US" sz="2400" dirty="0">
                <a:solidFill>
                  <a:schemeClr val="bg1"/>
                </a:solidFill>
              </a:rPr>
              <a:t>The internet has the potential for offering considerably more information richness than traditional media such as printing presses, radio, and television because it is interactive and can adjust the message to individual users.</a:t>
            </a:r>
          </a:p>
          <a:p>
            <a:pPr lvl="1" algn="just"/>
            <a:r>
              <a:rPr lang="en-US" sz="2400" dirty="0" smtClean="0">
                <a:solidFill>
                  <a:schemeClr val="bg1"/>
                </a:solidFill>
              </a:rPr>
              <a:t>Chatting </a:t>
            </a:r>
            <a:r>
              <a:rPr lang="en-US" sz="2400" dirty="0">
                <a:solidFill>
                  <a:schemeClr val="bg1"/>
                </a:solidFill>
              </a:rPr>
              <a:t>with an online sales person, for instance, comes very close to the customer experience in a small retail shop. </a:t>
            </a:r>
          </a:p>
          <a:p>
            <a:pPr lvl="1" algn="just"/>
            <a:r>
              <a:rPr lang="en-US" sz="2400" dirty="0">
                <a:solidFill>
                  <a:schemeClr val="bg1"/>
                </a:solidFill>
              </a:rPr>
              <a:t>The richness of the web allows retail and service merchants to market and sell ‘complex’ goods and services that </a:t>
            </a:r>
            <a:r>
              <a:rPr lang="en-US" sz="2500" dirty="0">
                <a:solidFill>
                  <a:schemeClr val="bg1"/>
                </a:solidFill>
              </a:rPr>
              <a:t>heretofore</a:t>
            </a:r>
            <a:r>
              <a:rPr lang="en-US" sz="2400" dirty="0">
                <a:solidFill>
                  <a:schemeClr val="bg1"/>
                </a:solidFill>
              </a:rPr>
              <a:t> really did require a face to face presentation by a sales force. Complex goods have multiple attributes, are typically expensive, and cannot be compared easily, such as used cars and even diamond rings.</a:t>
            </a:r>
          </a:p>
          <a:p>
            <a:pPr algn="just"/>
            <a:r>
              <a:rPr lang="en-US" sz="2400" b="1" dirty="0" smtClean="0">
                <a:solidFill>
                  <a:schemeClr val="bg1"/>
                </a:solidFill>
              </a:rPr>
              <a:t>Example</a:t>
            </a:r>
            <a:r>
              <a:rPr lang="en-US" sz="2400" b="1" dirty="0">
                <a:solidFill>
                  <a:schemeClr val="bg1"/>
                </a:solidFill>
              </a:rPr>
              <a:t>:</a:t>
            </a:r>
            <a:endParaRPr lang="en-US" sz="2400" dirty="0">
              <a:solidFill>
                <a:schemeClr val="bg1"/>
              </a:solidFill>
            </a:endParaRPr>
          </a:p>
          <a:p>
            <a:pPr algn="just"/>
            <a:r>
              <a:rPr lang="en-US" sz="2400" dirty="0" smtClean="0">
                <a:solidFill>
                  <a:schemeClr val="bg1"/>
                </a:solidFill>
              </a:rPr>
              <a:t>As </a:t>
            </a:r>
            <a:r>
              <a:rPr lang="en-US" sz="2400" dirty="0">
                <a:solidFill>
                  <a:schemeClr val="bg1"/>
                </a:solidFill>
              </a:rPr>
              <a:t>on certain </a:t>
            </a:r>
            <a:r>
              <a:rPr lang="en-US" sz="2400" dirty="0" smtClean="0">
                <a:solidFill>
                  <a:schemeClr val="bg1"/>
                </a:solidFill>
              </a:rPr>
              <a:t>event (</a:t>
            </a:r>
            <a:r>
              <a:rPr lang="en-US" sz="2400" dirty="0" err="1">
                <a:solidFill>
                  <a:schemeClr val="bg1"/>
                </a:solidFill>
              </a:rPr>
              <a:t>Eid</a:t>
            </a:r>
            <a:r>
              <a:rPr lang="en-US" sz="2400" dirty="0">
                <a:solidFill>
                  <a:schemeClr val="bg1"/>
                </a:solidFill>
              </a:rPr>
              <a:t>) a shopkeeper do not brief much about product feature due to excess customers lead to less Richness but in  E-commerce always remain rich.   </a:t>
            </a:r>
            <a:endParaRPr lang="en-US" sz="3800" dirty="0" smtClean="0">
              <a:solidFill>
                <a:schemeClr val="bg1"/>
              </a:solidFill>
              <a:ea typeface="+mn-ea"/>
              <a:cs typeface="+mn-cs"/>
            </a:endParaRPr>
          </a:p>
        </p:txBody>
      </p:sp>
    </p:spTree>
    <p:extLst>
      <p:ext uri="{BB962C8B-B14F-4D97-AF65-F5344CB8AC3E}">
        <p14:creationId xmlns:p14="http://schemas.microsoft.com/office/powerpoint/2010/main" val="4089731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3967091" y="405618"/>
            <a:ext cx="7913077" cy="708025"/>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defRPr/>
            </a:pPr>
            <a:r>
              <a:rPr lang="en-US" b="1" dirty="0" smtClean="0">
                <a:solidFill>
                  <a:schemeClr val="bg1"/>
                </a:solidFill>
              </a:rPr>
              <a:t>FEATURES OF E-COMMERCE</a:t>
            </a:r>
          </a:p>
        </p:txBody>
      </p:sp>
      <p:sp>
        <p:nvSpPr>
          <p:cNvPr id="7" name="Rectangle 3"/>
          <p:cNvSpPr>
            <a:spLocks noGrp="1" noChangeArrowheads="1"/>
          </p:cNvSpPr>
          <p:nvPr>
            <p:ph idx="1"/>
          </p:nvPr>
        </p:nvSpPr>
        <p:spPr>
          <a:xfrm>
            <a:off x="288383" y="1308295"/>
            <a:ext cx="11734801" cy="5321105"/>
          </a:xfrm>
        </p:spPr>
        <p:txBody>
          <a:bodyPr>
            <a:normAutofit/>
          </a:bodyPr>
          <a:lstStyle/>
          <a:p>
            <a:pPr marL="2743200" lvl="0" indent="-2743200" algn="just">
              <a:buNone/>
            </a:pPr>
            <a:r>
              <a:rPr lang="en-US" sz="2800" b="1" dirty="0" smtClean="0">
                <a:solidFill>
                  <a:schemeClr val="bg1"/>
                </a:solidFill>
                <a:ea typeface="+mn-ea"/>
                <a:cs typeface="+mn-cs"/>
              </a:rPr>
              <a:t>Interactivity</a:t>
            </a:r>
            <a:r>
              <a:rPr lang="en-US" sz="2800" dirty="0" smtClean="0">
                <a:solidFill>
                  <a:schemeClr val="bg1"/>
                </a:solidFill>
                <a:ea typeface="+mn-ea"/>
                <a:cs typeface="+mn-cs"/>
              </a:rPr>
              <a:t> </a:t>
            </a:r>
            <a:r>
              <a:rPr lang="en-US" sz="3800" dirty="0" smtClean="0">
                <a:solidFill>
                  <a:schemeClr val="bg1"/>
                </a:solidFill>
                <a:ea typeface="+mn-ea"/>
                <a:cs typeface="+mn-cs"/>
              </a:rPr>
              <a:t>-- </a:t>
            </a:r>
            <a:r>
              <a:rPr lang="en-US" sz="2400" dirty="0">
                <a:solidFill>
                  <a:schemeClr val="bg1"/>
                </a:solidFill>
              </a:rPr>
              <a:t>E-commerce technologies allow two-way communication between the merchant and the consumer.</a:t>
            </a:r>
          </a:p>
          <a:p>
            <a:pPr lvl="1" algn="just"/>
            <a:r>
              <a:rPr lang="en-US" dirty="0">
                <a:solidFill>
                  <a:schemeClr val="bg1"/>
                </a:solidFill>
              </a:rPr>
              <a:t>Unlike any of the commercial technologies of the 20</a:t>
            </a:r>
            <a:r>
              <a:rPr lang="en-US" baseline="30000" dirty="0">
                <a:solidFill>
                  <a:schemeClr val="bg1"/>
                </a:solidFill>
              </a:rPr>
              <a:t>th</a:t>
            </a:r>
            <a:r>
              <a:rPr lang="en-US" dirty="0">
                <a:solidFill>
                  <a:schemeClr val="bg1"/>
                </a:solidFill>
              </a:rPr>
              <a:t> century, with the possible exception of the telephone, ecommerce technologies allow for interactivity, meaning they enable two-way communication between merchant and consumer. </a:t>
            </a:r>
          </a:p>
          <a:p>
            <a:pPr lvl="1" algn="just"/>
            <a:r>
              <a:rPr lang="en-US" dirty="0">
                <a:solidFill>
                  <a:schemeClr val="bg1"/>
                </a:solidFill>
              </a:rPr>
              <a:t>Traditional television, for instance, cannot ask viewers any questions or enter into conversations with them, and it cannot request that customer information be entered into a form.</a:t>
            </a:r>
          </a:p>
          <a:p>
            <a:pPr lvl="1" algn="just"/>
            <a:r>
              <a:rPr lang="en-US" dirty="0">
                <a:solidFill>
                  <a:schemeClr val="bg1"/>
                </a:solidFill>
              </a:rPr>
              <a:t>In contrast, all of these activities are possible on an ecommerce web </a:t>
            </a:r>
            <a:r>
              <a:rPr lang="en-US" dirty="0" smtClean="0">
                <a:solidFill>
                  <a:schemeClr val="bg1"/>
                </a:solidFill>
              </a:rPr>
              <a:t>site. Interactivity allows </a:t>
            </a:r>
            <a:r>
              <a:rPr lang="en-US" dirty="0">
                <a:solidFill>
                  <a:schemeClr val="bg1"/>
                </a:solidFill>
              </a:rPr>
              <a:t>online merchants to engage a consumer in ways similar to a face-to-face experience, but on a much more massive, global scale. </a:t>
            </a:r>
          </a:p>
          <a:p>
            <a:pPr algn="just"/>
            <a:r>
              <a:rPr lang="en-US" sz="2400" b="1" dirty="0">
                <a:solidFill>
                  <a:schemeClr val="bg1"/>
                </a:solidFill>
              </a:rPr>
              <a:t>Examples:</a:t>
            </a:r>
            <a:endParaRPr lang="en-US" sz="2400" dirty="0">
              <a:solidFill>
                <a:schemeClr val="bg1"/>
              </a:solidFill>
            </a:endParaRPr>
          </a:p>
          <a:p>
            <a:pPr marL="636588" lvl="0" algn="just"/>
            <a:r>
              <a:rPr lang="en-US" sz="2000" dirty="0">
                <a:solidFill>
                  <a:schemeClr val="bg1"/>
                </a:solidFill>
              </a:rPr>
              <a:t>Online chat between merchant and consumer</a:t>
            </a:r>
          </a:p>
          <a:p>
            <a:pPr marL="636588" lvl="0" algn="just"/>
            <a:r>
              <a:rPr lang="en-US" sz="2000" dirty="0">
                <a:solidFill>
                  <a:schemeClr val="bg1"/>
                </a:solidFill>
              </a:rPr>
              <a:t>Feed back </a:t>
            </a:r>
          </a:p>
          <a:p>
            <a:pPr marL="636588" lvl="0" algn="just"/>
            <a:r>
              <a:rPr lang="en-US" sz="2000" dirty="0">
                <a:solidFill>
                  <a:schemeClr val="bg1"/>
                </a:solidFill>
              </a:rPr>
              <a:t>Emails , Newsletter  </a:t>
            </a:r>
          </a:p>
          <a:p>
            <a:pPr marL="0" indent="0" algn="just">
              <a:spcBef>
                <a:spcPts val="0"/>
              </a:spcBef>
              <a:buNone/>
              <a:defRPr/>
            </a:pPr>
            <a:endParaRPr lang="en-US" sz="3800" dirty="0" smtClean="0">
              <a:solidFill>
                <a:schemeClr val="bg1"/>
              </a:solidFill>
              <a:ea typeface="+mn-ea"/>
              <a:cs typeface="+mn-cs"/>
            </a:endParaRPr>
          </a:p>
        </p:txBody>
      </p:sp>
    </p:spTree>
    <p:extLst>
      <p:ext uri="{BB962C8B-B14F-4D97-AF65-F5344CB8AC3E}">
        <p14:creationId xmlns:p14="http://schemas.microsoft.com/office/powerpoint/2010/main" val="683477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3967091" y="405618"/>
            <a:ext cx="7913077" cy="708025"/>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defRPr/>
            </a:pPr>
            <a:r>
              <a:rPr lang="en-US" b="1" dirty="0" smtClean="0">
                <a:solidFill>
                  <a:schemeClr val="bg1"/>
                </a:solidFill>
              </a:rPr>
              <a:t>FEATURES OF E-COMMERCE</a:t>
            </a:r>
          </a:p>
        </p:txBody>
      </p:sp>
      <p:sp>
        <p:nvSpPr>
          <p:cNvPr id="7" name="Rectangle 3"/>
          <p:cNvSpPr>
            <a:spLocks noGrp="1" noChangeArrowheads="1"/>
          </p:cNvSpPr>
          <p:nvPr>
            <p:ph idx="1"/>
          </p:nvPr>
        </p:nvSpPr>
        <p:spPr>
          <a:xfrm>
            <a:off x="457199" y="1350498"/>
            <a:ext cx="11204917" cy="5278902"/>
          </a:xfrm>
        </p:spPr>
        <p:txBody>
          <a:bodyPr>
            <a:normAutofit fontScale="85000" lnSpcReduction="20000"/>
          </a:bodyPr>
          <a:lstStyle/>
          <a:p>
            <a:pPr marL="0" lvl="0" indent="0" algn="just">
              <a:buNone/>
            </a:pPr>
            <a:r>
              <a:rPr lang="en-US" sz="3800" b="1" dirty="0" smtClean="0">
                <a:solidFill>
                  <a:schemeClr val="bg1"/>
                </a:solidFill>
                <a:ea typeface="+mn-ea"/>
                <a:cs typeface="+mn-cs"/>
              </a:rPr>
              <a:t>Information Density </a:t>
            </a:r>
            <a:endParaRPr lang="en-US" sz="3800" dirty="0">
              <a:solidFill>
                <a:schemeClr val="bg1"/>
              </a:solidFill>
            </a:endParaRPr>
          </a:p>
          <a:p>
            <a:pPr lvl="0" algn="just"/>
            <a:r>
              <a:rPr lang="en-US" sz="3400" dirty="0" smtClean="0">
                <a:solidFill>
                  <a:schemeClr val="bg1"/>
                </a:solidFill>
              </a:rPr>
              <a:t>The </a:t>
            </a:r>
            <a:r>
              <a:rPr lang="en-US" sz="3400" dirty="0">
                <a:solidFill>
                  <a:schemeClr val="bg1"/>
                </a:solidFill>
              </a:rPr>
              <a:t>total amount and quality of information available to all market participants’ consumers, and merchants alike.</a:t>
            </a:r>
          </a:p>
          <a:p>
            <a:pPr marL="0" indent="0" algn="just">
              <a:buNone/>
            </a:pPr>
            <a:endParaRPr lang="en-US" sz="3400" dirty="0">
              <a:solidFill>
                <a:schemeClr val="bg1"/>
              </a:solidFill>
            </a:endParaRPr>
          </a:p>
          <a:p>
            <a:pPr lvl="0" algn="just"/>
            <a:r>
              <a:rPr lang="en-US" sz="3400" dirty="0">
                <a:solidFill>
                  <a:schemeClr val="bg1"/>
                </a:solidFill>
              </a:rPr>
              <a:t>The internet and the web vastly increase information density. </a:t>
            </a:r>
          </a:p>
          <a:p>
            <a:pPr lvl="0" algn="just"/>
            <a:r>
              <a:rPr lang="en-US" sz="3400" dirty="0" smtClean="0">
                <a:solidFill>
                  <a:schemeClr val="bg1"/>
                </a:solidFill>
              </a:rPr>
              <a:t>E-commerce </a:t>
            </a:r>
            <a:r>
              <a:rPr lang="en-US" sz="3400" dirty="0">
                <a:solidFill>
                  <a:schemeClr val="bg1"/>
                </a:solidFill>
              </a:rPr>
              <a:t>technologies reduce information collection, storage, processing, and communication costs.</a:t>
            </a:r>
          </a:p>
          <a:p>
            <a:pPr lvl="0" algn="just"/>
            <a:r>
              <a:rPr lang="en-US" sz="3400" dirty="0" smtClean="0">
                <a:solidFill>
                  <a:schemeClr val="bg1"/>
                </a:solidFill>
              </a:rPr>
              <a:t>At </a:t>
            </a:r>
            <a:r>
              <a:rPr lang="en-US" sz="3400" dirty="0">
                <a:solidFill>
                  <a:schemeClr val="bg1"/>
                </a:solidFill>
              </a:rPr>
              <a:t>the same time, these technologies increase greatly the accuracy and timeliness of information- making information more useful and important that ever.</a:t>
            </a:r>
          </a:p>
          <a:p>
            <a:pPr lvl="0" algn="just"/>
            <a:r>
              <a:rPr lang="en-US" sz="3400" dirty="0" smtClean="0">
                <a:solidFill>
                  <a:schemeClr val="bg1"/>
                </a:solidFill>
              </a:rPr>
              <a:t>As </a:t>
            </a:r>
            <a:r>
              <a:rPr lang="en-US" sz="3400" dirty="0">
                <a:solidFill>
                  <a:schemeClr val="bg1"/>
                </a:solidFill>
              </a:rPr>
              <a:t>a result, information becomes more plentiful, less expensive and of higher quality. </a:t>
            </a:r>
          </a:p>
          <a:p>
            <a:pPr marL="0" indent="0" algn="just">
              <a:spcBef>
                <a:spcPts val="0"/>
              </a:spcBef>
              <a:buNone/>
              <a:defRPr/>
            </a:pPr>
            <a:endParaRPr lang="en-US" sz="3800" dirty="0" smtClean="0">
              <a:solidFill>
                <a:schemeClr val="bg1"/>
              </a:solidFill>
              <a:ea typeface="+mn-ea"/>
              <a:cs typeface="+mn-cs"/>
            </a:endParaRPr>
          </a:p>
        </p:txBody>
      </p:sp>
    </p:spTree>
    <p:extLst>
      <p:ext uri="{BB962C8B-B14F-4D97-AF65-F5344CB8AC3E}">
        <p14:creationId xmlns:p14="http://schemas.microsoft.com/office/powerpoint/2010/main" val="23195944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3967091" y="405618"/>
            <a:ext cx="7913077" cy="708025"/>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defRPr/>
            </a:pPr>
            <a:r>
              <a:rPr lang="en-US" b="1" dirty="0" smtClean="0">
                <a:solidFill>
                  <a:schemeClr val="bg1"/>
                </a:solidFill>
              </a:rPr>
              <a:t>FEATURES OF E-COMMERCE</a:t>
            </a:r>
          </a:p>
        </p:txBody>
      </p:sp>
      <p:sp>
        <p:nvSpPr>
          <p:cNvPr id="7" name="Rectangle 3"/>
          <p:cNvSpPr>
            <a:spLocks noGrp="1" noChangeArrowheads="1"/>
          </p:cNvSpPr>
          <p:nvPr>
            <p:ph idx="1"/>
          </p:nvPr>
        </p:nvSpPr>
        <p:spPr>
          <a:xfrm>
            <a:off x="457199" y="1350498"/>
            <a:ext cx="11204917" cy="5278902"/>
          </a:xfrm>
        </p:spPr>
        <p:txBody>
          <a:bodyPr>
            <a:normAutofit fontScale="92500" lnSpcReduction="20000"/>
          </a:bodyPr>
          <a:lstStyle/>
          <a:p>
            <a:pPr marL="0" lvl="0" indent="0" algn="just">
              <a:buNone/>
            </a:pPr>
            <a:r>
              <a:rPr lang="en-US" sz="3800" b="1" dirty="0" smtClean="0">
                <a:solidFill>
                  <a:schemeClr val="bg1"/>
                </a:solidFill>
              </a:rPr>
              <a:t>Information density </a:t>
            </a:r>
            <a:endParaRPr lang="en-US" sz="3800" dirty="0">
              <a:solidFill>
                <a:schemeClr val="bg1"/>
              </a:solidFill>
            </a:endParaRPr>
          </a:p>
          <a:p>
            <a:pPr algn="just"/>
            <a:r>
              <a:rPr lang="en-US" sz="2400" dirty="0">
                <a:solidFill>
                  <a:schemeClr val="bg1"/>
                </a:solidFill>
              </a:rPr>
              <a:t>Growth in information density could result in:</a:t>
            </a:r>
          </a:p>
          <a:p>
            <a:pPr lvl="0" algn="just"/>
            <a:r>
              <a:rPr lang="en-US" sz="2400" dirty="0">
                <a:solidFill>
                  <a:schemeClr val="bg1"/>
                </a:solidFill>
              </a:rPr>
              <a:t>Greater price transparency: Consumers can easily find out the variety of prices in a market.</a:t>
            </a:r>
          </a:p>
          <a:p>
            <a:pPr lvl="0" algn="just"/>
            <a:r>
              <a:rPr lang="en-US" sz="2400" dirty="0">
                <a:solidFill>
                  <a:schemeClr val="bg1"/>
                </a:solidFill>
              </a:rPr>
              <a:t>Greater cost transparency: Consumers can discover the actual costs merchants pay for products.</a:t>
            </a:r>
          </a:p>
          <a:p>
            <a:pPr lvl="0" algn="just"/>
            <a:r>
              <a:rPr lang="en-US" sz="2400" dirty="0">
                <a:solidFill>
                  <a:schemeClr val="bg1"/>
                </a:solidFill>
              </a:rPr>
              <a:t>Greater opportunities for marketers to practice price discrimination: since marketers are able to gather much more information about their customers, they can segment the market into groups based on willingness to pay different prices for the same or nearly the same goods.</a:t>
            </a:r>
          </a:p>
          <a:p>
            <a:pPr lvl="0" algn="just"/>
            <a:r>
              <a:rPr lang="en-US" sz="2400" dirty="0">
                <a:solidFill>
                  <a:schemeClr val="bg1"/>
                </a:solidFill>
              </a:rPr>
              <a:t>Merchants also have enhanced abilities to differentiate their products in terms of cost, brand and quality.  </a:t>
            </a:r>
          </a:p>
          <a:p>
            <a:pPr marL="0" indent="0" algn="just">
              <a:buNone/>
            </a:pPr>
            <a:r>
              <a:rPr lang="en-US" sz="2400" b="1" dirty="0">
                <a:solidFill>
                  <a:schemeClr val="bg1"/>
                </a:solidFill>
              </a:rPr>
              <a:t>Examples</a:t>
            </a:r>
            <a:r>
              <a:rPr lang="en-US" sz="2400" dirty="0">
                <a:solidFill>
                  <a:schemeClr val="bg1"/>
                </a:solidFill>
              </a:rPr>
              <a:t>:</a:t>
            </a:r>
          </a:p>
          <a:p>
            <a:pPr lvl="1" algn="just"/>
            <a:r>
              <a:rPr lang="en-US" dirty="0">
                <a:solidFill>
                  <a:schemeClr val="bg1"/>
                </a:solidFill>
              </a:rPr>
              <a:t>Go to Amazon store you can find verity of products and prices.</a:t>
            </a:r>
          </a:p>
          <a:p>
            <a:pPr lvl="1" algn="just"/>
            <a:r>
              <a:rPr lang="en-US" b="1" dirty="0">
                <a:solidFill>
                  <a:schemeClr val="bg1"/>
                </a:solidFill>
              </a:rPr>
              <a:t>Segmentation:</a:t>
            </a:r>
            <a:endParaRPr lang="en-US" dirty="0">
              <a:solidFill>
                <a:schemeClr val="bg1"/>
              </a:solidFill>
            </a:endParaRPr>
          </a:p>
          <a:p>
            <a:pPr lvl="2" algn="just"/>
            <a:r>
              <a:rPr lang="en-US" dirty="0" smtClean="0">
                <a:solidFill>
                  <a:schemeClr val="bg1"/>
                </a:solidFill>
              </a:rPr>
              <a:t>Gold </a:t>
            </a:r>
            <a:r>
              <a:rPr lang="en-US" dirty="0">
                <a:solidFill>
                  <a:schemeClr val="bg1"/>
                </a:solidFill>
              </a:rPr>
              <a:t>member, Silver member, Brown member on serversea.com </a:t>
            </a:r>
          </a:p>
          <a:p>
            <a:pPr lvl="2" algn="just"/>
            <a:r>
              <a:rPr lang="en-US" dirty="0" smtClean="0">
                <a:solidFill>
                  <a:schemeClr val="bg1"/>
                </a:solidFill>
              </a:rPr>
              <a:t>Office </a:t>
            </a:r>
            <a:r>
              <a:rPr lang="en-US" dirty="0">
                <a:solidFill>
                  <a:schemeClr val="bg1"/>
                </a:solidFill>
              </a:rPr>
              <a:t>suite with some extra feature for premium customers</a:t>
            </a:r>
            <a:endParaRPr lang="en-US" sz="6800" dirty="0" smtClean="0">
              <a:solidFill>
                <a:schemeClr val="bg1"/>
              </a:solidFill>
            </a:endParaRPr>
          </a:p>
        </p:txBody>
      </p:sp>
    </p:spTree>
    <p:extLst>
      <p:ext uri="{BB962C8B-B14F-4D97-AF65-F5344CB8AC3E}">
        <p14:creationId xmlns:p14="http://schemas.microsoft.com/office/powerpoint/2010/main" val="15586580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3967091" y="405618"/>
            <a:ext cx="7913077" cy="708025"/>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defRPr/>
            </a:pPr>
            <a:r>
              <a:rPr lang="en-US" b="1" dirty="0" smtClean="0">
                <a:solidFill>
                  <a:schemeClr val="bg1"/>
                </a:solidFill>
              </a:rPr>
              <a:t>FEATURES OF E-COMMERCE</a:t>
            </a:r>
          </a:p>
        </p:txBody>
      </p:sp>
      <p:sp>
        <p:nvSpPr>
          <p:cNvPr id="7" name="Rectangle 3"/>
          <p:cNvSpPr>
            <a:spLocks noGrp="1" noChangeArrowheads="1"/>
          </p:cNvSpPr>
          <p:nvPr>
            <p:ph idx="1"/>
          </p:nvPr>
        </p:nvSpPr>
        <p:spPr>
          <a:xfrm>
            <a:off x="211015" y="1344628"/>
            <a:ext cx="11451101" cy="5253120"/>
          </a:xfrm>
        </p:spPr>
        <p:txBody>
          <a:bodyPr>
            <a:normAutofit/>
          </a:bodyPr>
          <a:lstStyle/>
          <a:p>
            <a:pPr marL="457200" lvl="1" indent="0" algn="just">
              <a:buNone/>
            </a:pPr>
            <a:r>
              <a:rPr lang="en-US" sz="3200" b="1" dirty="0" smtClean="0">
                <a:solidFill>
                  <a:schemeClr val="bg1"/>
                </a:solidFill>
                <a:ea typeface="+mn-ea"/>
                <a:cs typeface="+mn-cs"/>
              </a:rPr>
              <a:t>Personalization/Customization</a:t>
            </a:r>
            <a:r>
              <a:rPr lang="en-US" sz="3800" dirty="0" smtClean="0">
                <a:solidFill>
                  <a:schemeClr val="bg1"/>
                </a:solidFill>
                <a:ea typeface="+mn-ea"/>
                <a:cs typeface="+mn-cs"/>
              </a:rPr>
              <a:t> </a:t>
            </a:r>
          </a:p>
          <a:p>
            <a:pPr marL="457200" lvl="1" indent="0" algn="just">
              <a:buNone/>
            </a:pPr>
            <a:r>
              <a:rPr lang="en-US" b="1" dirty="0" smtClean="0">
                <a:solidFill>
                  <a:schemeClr val="bg1"/>
                </a:solidFill>
              </a:rPr>
              <a:t>Personalization</a:t>
            </a:r>
            <a:r>
              <a:rPr lang="en-US" b="1" dirty="0">
                <a:solidFill>
                  <a:schemeClr val="bg1"/>
                </a:solidFill>
              </a:rPr>
              <a:t>: </a:t>
            </a:r>
            <a:r>
              <a:rPr lang="en-US" dirty="0">
                <a:solidFill>
                  <a:schemeClr val="bg1"/>
                </a:solidFill>
              </a:rPr>
              <a:t>The targeting of marketing messages to specific individuals by adjusting the message to a person’s name, interest, and past purchases. </a:t>
            </a:r>
          </a:p>
          <a:p>
            <a:pPr marL="457200" lvl="1" indent="0" algn="just">
              <a:buNone/>
            </a:pPr>
            <a:r>
              <a:rPr lang="en-US" b="1" dirty="0">
                <a:solidFill>
                  <a:schemeClr val="bg1"/>
                </a:solidFill>
              </a:rPr>
              <a:t>Customization:</a:t>
            </a:r>
            <a:r>
              <a:rPr lang="en-US" dirty="0">
                <a:solidFill>
                  <a:schemeClr val="bg1"/>
                </a:solidFill>
              </a:rPr>
              <a:t> changing the delivered product or service based on a user’s preferences or prior behavior </a:t>
            </a:r>
            <a:endParaRPr lang="en-US" dirty="0" smtClean="0">
              <a:solidFill>
                <a:schemeClr val="bg1"/>
              </a:solidFill>
            </a:endParaRPr>
          </a:p>
          <a:p>
            <a:pPr marL="457200" lvl="1" indent="0" algn="just">
              <a:buNone/>
            </a:pPr>
            <a:endParaRPr lang="en-US" dirty="0">
              <a:solidFill>
                <a:schemeClr val="bg1"/>
              </a:solidFill>
            </a:endParaRPr>
          </a:p>
          <a:p>
            <a:pPr lvl="1" algn="just"/>
            <a:r>
              <a:rPr lang="en-US" dirty="0">
                <a:solidFill>
                  <a:schemeClr val="bg1"/>
                </a:solidFill>
              </a:rPr>
              <a:t>E-commerce technologies enable merchants to target their marketing messages to a person’s name, interests, and past purchases. (Personalization)</a:t>
            </a:r>
          </a:p>
          <a:p>
            <a:pPr lvl="1" algn="just"/>
            <a:r>
              <a:rPr lang="en-US" dirty="0">
                <a:solidFill>
                  <a:schemeClr val="bg1"/>
                </a:solidFill>
              </a:rPr>
              <a:t>This allows a merchant to change the product or service to suit the purchasing behavior and preferences of a consumer.</a:t>
            </a:r>
          </a:p>
          <a:p>
            <a:pPr lvl="1" algn="just"/>
            <a:r>
              <a:rPr lang="en-US" dirty="0">
                <a:solidFill>
                  <a:schemeClr val="bg1"/>
                </a:solidFill>
              </a:rPr>
              <a:t>Given the interactive nature of ecommerce technology, much information about the consumer can be gathered in the marketplace at the moment of purchase. With the increase in information density,  great deal of information about the consumer’s past purchases and behavior can be stored and used by online merchants. </a:t>
            </a:r>
          </a:p>
        </p:txBody>
      </p:sp>
    </p:spTree>
    <p:extLst>
      <p:ext uri="{BB962C8B-B14F-4D97-AF65-F5344CB8AC3E}">
        <p14:creationId xmlns:p14="http://schemas.microsoft.com/office/powerpoint/2010/main" val="32875455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3967091" y="405618"/>
            <a:ext cx="7913077" cy="708025"/>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defRPr/>
            </a:pPr>
            <a:r>
              <a:rPr lang="en-US" b="1" dirty="0" smtClean="0">
                <a:solidFill>
                  <a:schemeClr val="bg1"/>
                </a:solidFill>
              </a:rPr>
              <a:t>FEATURES OF E-COMMERCE</a:t>
            </a:r>
          </a:p>
        </p:txBody>
      </p:sp>
      <p:sp>
        <p:nvSpPr>
          <p:cNvPr id="7" name="Rectangle 3"/>
          <p:cNvSpPr>
            <a:spLocks noGrp="1" noChangeArrowheads="1"/>
          </p:cNvSpPr>
          <p:nvPr>
            <p:ph idx="1"/>
          </p:nvPr>
        </p:nvSpPr>
        <p:spPr>
          <a:xfrm>
            <a:off x="457199" y="1344628"/>
            <a:ext cx="11204917" cy="5253120"/>
          </a:xfrm>
        </p:spPr>
        <p:txBody>
          <a:bodyPr>
            <a:normAutofit/>
          </a:bodyPr>
          <a:lstStyle/>
          <a:p>
            <a:pPr marL="106363" lvl="1" indent="0" algn="just">
              <a:buNone/>
            </a:pPr>
            <a:r>
              <a:rPr lang="en-US" sz="3200" b="1" dirty="0" smtClean="0">
                <a:solidFill>
                  <a:schemeClr val="bg1"/>
                </a:solidFill>
                <a:ea typeface="+mn-ea"/>
                <a:cs typeface="+mn-cs"/>
              </a:rPr>
              <a:t>Personalization/customization</a:t>
            </a:r>
            <a:r>
              <a:rPr lang="en-US" sz="3800" dirty="0" smtClean="0">
                <a:solidFill>
                  <a:schemeClr val="bg1"/>
                </a:solidFill>
                <a:ea typeface="+mn-ea"/>
                <a:cs typeface="+mn-cs"/>
              </a:rPr>
              <a:t> </a:t>
            </a:r>
          </a:p>
          <a:p>
            <a:pPr marL="106363" lvl="1" indent="0" algn="just">
              <a:buNone/>
            </a:pPr>
            <a:endParaRPr lang="en-US" sz="1050" dirty="0" smtClean="0">
              <a:solidFill>
                <a:schemeClr val="bg1"/>
              </a:solidFill>
              <a:ea typeface="+mn-ea"/>
              <a:cs typeface="+mn-cs"/>
            </a:endParaRPr>
          </a:p>
          <a:p>
            <a:pPr lvl="1" algn="just"/>
            <a:r>
              <a:rPr lang="en-US" dirty="0" smtClean="0">
                <a:solidFill>
                  <a:schemeClr val="bg1"/>
                </a:solidFill>
              </a:rPr>
              <a:t>In </a:t>
            </a:r>
            <a:r>
              <a:rPr lang="en-US" dirty="0">
                <a:solidFill>
                  <a:schemeClr val="bg1"/>
                </a:solidFill>
              </a:rPr>
              <a:t>tradition with existing commerce technologies for instance, you may be able to shape what you see on television by selecting a channel, </a:t>
            </a:r>
          </a:p>
          <a:p>
            <a:pPr lvl="1" algn="just"/>
            <a:r>
              <a:rPr lang="en-US" dirty="0">
                <a:solidFill>
                  <a:schemeClr val="bg1"/>
                </a:solidFill>
              </a:rPr>
              <a:t>but you cannot change the contents of the channel you have chosen .</a:t>
            </a:r>
          </a:p>
          <a:p>
            <a:pPr lvl="1" algn="just"/>
            <a:r>
              <a:rPr lang="en-US" dirty="0">
                <a:solidFill>
                  <a:schemeClr val="bg1"/>
                </a:solidFill>
              </a:rPr>
              <a:t> In contrast, the online version of the wall street journal allows you to select the type of news stories you want to see first, and gives you the opportunity to be alerted when certain events happen. </a:t>
            </a:r>
          </a:p>
          <a:p>
            <a:pPr lvl="1" algn="just"/>
            <a:r>
              <a:rPr lang="en-US" dirty="0">
                <a:solidFill>
                  <a:schemeClr val="bg1"/>
                </a:solidFill>
              </a:rPr>
              <a:t>Personalization and customization allow firms to precisely identify market segments and adjust their messages accordingly. </a:t>
            </a:r>
          </a:p>
          <a:p>
            <a:pPr marL="0" indent="0" algn="just">
              <a:buNone/>
            </a:pPr>
            <a:r>
              <a:rPr lang="en-US" sz="2400" b="1" dirty="0">
                <a:solidFill>
                  <a:schemeClr val="bg1"/>
                </a:solidFill>
              </a:rPr>
              <a:t>Examples</a:t>
            </a:r>
            <a:r>
              <a:rPr lang="en-US" sz="2400" dirty="0">
                <a:solidFill>
                  <a:schemeClr val="bg1"/>
                </a:solidFill>
              </a:rPr>
              <a:t>:</a:t>
            </a:r>
          </a:p>
          <a:p>
            <a:pPr lvl="0" algn="just"/>
            <a:r>
              <a:rPr lang="en-US" sz="2000" dirty="0">
                <a:solidFill>
                  <a:schemeClr val="bg1"/>
                </a:solidFill>
              </a:rPr>
              <a:t>Gmail Welcome Message (Personalization) Welcome: </a:t>
            </a:r>
            <a:r>
              <a:rPr lang="en-US" sz="2000" b="1" dirty="0">
                <a:solidFill>
                  <a:schemeClr val="bg1"/>
                </a:solidFill>
              </a:rPr>
              <a:t>Name</a:t>
            </a:r>
            <a:endParaRPr lang="en-US" sz="2000" dirty="0">
              <a:solidFill>
                <a:schemeClr val="bg1"/>
              </a:solidFill>
            </a:endParaRPr>
          </a:p>
          <a:p>
            <a:pPr lvl="0" algn="just"/>
            <a:r>
              <a:rPr lang="en-US" sz="2000" dirty="0">
                <a:solidFill>
                  <a:schemeClr val="bg1"/>
                </a:solidFill>
              </a:rPr>
              <a:t>Change your Gmail background color scheme/ fonts (Customization)</a:t>
            </a:r>
          </a:p>
          <a:p>
            <a:pPr lvl="0" algn="just"/>
            <a:r>
              <a:rPr lang="en-US" sz="2000" dirty="0">
                <a:solidFill>
                  <a:schemeClr val="bg1"/>
                </a:solidFill>
              </a:rPr>
              <a:t>Customize a laptop on Dell.com (Customization</a:t>
            </a:r>
            <a:r>
              <a:rPr lang="en-US" sz="2000" dirty="0" smtClean="0">
                <a:solidFill>
                  <a:schemeClr val="bg1"/>
                </a:solidFill>
              </a:rPr>
              <a:t>)</a:t>
            </a:r>
            <a:endParaRPr lang="en-US" sz="3600" dirty="0" smtClean="0">
              <a:solidFill>
                <a:schemeClr val="bg1"/>
              </a:solidFill>
              <a:ea typeface="+mn-ea"/>
              <a:cs typeface="+mn-cs"/>
            </a:endParaRPr>
          </a:p>
        </p:txBody>
      </p:sp>
    </p:spTree>
    <p:extLst>
      <p:ext uri="{BB962C8B-B14F-4D97-AF65-F5344CB8AC3E}">
        <p14:creationId xmlns:p14="http://schemas.microsoft.com/office/powerpoint/2010/main" val="29773492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3967091" y="405618"/>
            <a:ext cx="7913077" cy="708025"/>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defRPr/>
            </a:pPr>
            <a:r>
              <a:rPr lang="en-US" b="1" dirty="0" smtClean="0">
                <a:solidFill>
                  <a:schemeClr val="bg1"/>
                </a:solidFill>
              </a:rPr>
              <a:t>FEATURES OF E-COMMERCE</a:t>
            </a:r>
          </a:p>
        </p:txBody>
      </p:sp>
      <p:sp>
        <p:nvSpPr>
          <p:cNvPr id="7" name="Rectangle 3"/>
          <p:cNvSpPr>
            <a:spLocks noGrp="1" noChangeArrowheads="1"/>
          </p:cNvSpPr>
          <p:nvPr>
            <p:ph idx="1"/>
          </p:nvPr>
        </p:nvSpPr>
        <p:spPr>
          <a:xfrm>
            <a:off x="457200" y="1392702"/>
            <a:ext cx="11162714" cy="5236698"/>
          </a:xfrm>
        </p:spPr>
        <p:txBody>
          <a:bodyPr>
            <a:normAutofit fontScale="85000" lnSpcReduction="10000"/>
          </a:bodyPr>
          <a:lstStyle/>
          <a:p>
            <a:pPr marL="0" indent="0" algn="just">
              <a:spcBef>
                <a:spcPts val="0"/>
              </a:spcBef>
              <a:buNone/>
              <a:defRPr/>
            </a:pPr>
            <a:r>
              <a:rPr lang="en-US" sz="3800" b="1" dirty="0" smtClean="0">
                <a:solidFill>
                  <a:schemeClr val="bg1"/>
                </a:solidFill>
                <a:ea typeface="+mn-ea"/>
                <a:cs typeface="+mn-cs"/>
              </a:rPr>
              <a:t>Social technology</a:t>
            </a:r>
          </a:p>
          <a:p>
            <a:pPr lvl="1" algn="just"/>
            <a:r>
              <a:rPr lang="en-US" dirty="0">
                <a:solidFill>
                  <a:schemeClr val="bg1"/>
                </a:solidFill>
              </a:rPr>
              <a:t>User content generation and social networking technologies In a way quite different from all previous technologies, </a:t>
            </a:r>
          </a:p>
          <a:p>
            <a:pPr lvl="1" algn="just"/>
            <a:r>
              <a:rPr lang="en-US" dirty="0">
                <a:solidFill>
                  <a:schemeClr val="bg1"/>
                </a:solidFill>
              </a:rPr>
              <a:t>The internet and ecommerce technologies have evolved to be much more social by allowing users to create and share content in the form of text, videos, music or photos with a worldwide community. </a:t>
            </a:r>
          </a:p>
          <a:p>
            <a:pPr lvl="1" algn="just"/>
            <a:r>
              <a:rPr lang="en-US" dirty="0">
                <a:solidFill>
                  <a:schemeClr val="bg1"/>
                </a:solidFill>
              </a:rPr>
              <a:t>Using these forms of communication, users are able to create new social networks and strengthen existing ones.</a:t>
            </a:r>
          </a:p>
          <a:p>
            <a:pPr lvl="1" algn="just"/>
            <a:r>
              <a:rPr lang="en-US" dirty="0" smtClean="0">
                <a:solidFill>
                  <a:schemeClr val="bg1"/>
                </a:solidFill>
              </a:rPr>
              <a:t>All </a:t>
            </a:r>
            <a:r>
              <a:rPr lang="en-US" dirty="0">
                <a:solidFill>
                  <a:schemeClr val="bg1"/>
                </a:solidFill>
              </a:rPr>
              <a:t>previous mass media in modern history, including the printing press, use a broadcast model 1 to M. </a:t>
            </a:r>
          </a:p>
          <a:p>
            <a:pPr lvl="1" algn="just"/>
            <a:r>
              <a:rPr lang="en-US" dirty="0">
                <a:solidFill>
                  <a:schemeClr val="bg1"/>
                </a:solidFill>
              </a:rPr>
              <a:t>The telephone would appear to be an exception but it is not a mass communication technology. Instead the telephone is a one to one technology. </a:t>
            </a:r>
          </a:p>
          <a:p>
            <a:pPr lvl="1" algn="just"/>
            <a:r>
              <a:rPr lang="en-US" dirty="0">
                <a:solidFill>
                  <a:schemeClr val="bg1"/>
                </a:solidFill>
              </a:rPr>
              <a:t>The new internet and commerce technologies have the potential to invert this standard media model by giving users the power to create and distribute content on a large scale.</a:t>
            </a:r>
          </a:p>
          <a:p>
            <a:pPr lvl="1" algn="just"/>
            <a:r>
              <a:rPr lang="en-US" dirty="0">
                <a:solidFill>
                  <a:schemeClr val="bg1"/>
                </a:solidFill>
              </a:rPr>
              <a:t> The internet provides a many to many model of mass communication that is unique. </a:t>
            </a:r>
          </a:p>
          <a:p>
            <a:pPr marL="0" indent="0" algn="just">
              <a:buNone/>
            </a:pPr>
            <a:r>
              <a:rPr lang="en-US" sz="2400" b="1" dirty="0">
                <a:solidFill>
                  <a:schemeClr val="bg1"/>
                </a:solidFill>
              </a:rPr>
              <a:t>Examples:</a:t>
            </a:r>
            <a:endParaRPr lang="en-US" sz="2400" dirty="0">
              <a:solidFill>
                <a:schemeClr val="bg1"/>
              </a:solidFill>
            </a:endParaRPr>
          </a:p>
          <a:p>
            <a:pPr algn="just"/>
            <a:r>
              <a:rPr lang="en-US" sz="2400" dirty="0">
                <a:solidFill>
                  <a:schemeClr val="bg1"/>
                </a:solidFill>
              </a:rPr>
              <a:t> </a:t>
            </a:r>
            <a:r>
              <a:rPr lang="en-US" sz="2400" dirty="0" err="1">
                <a:solidFill>
                  <a:schemeClr val="bg1"/>
                </a:solidFill>
              </a:rPr>
              <a:t>facebook</a:t>
            </a:r>
            <a:r>
              <a:rPr lang="en-US" sz="2400" dirty="0">
                <a:solidFill>
                  <a:schemeClr val="bg1"/>
                </a:solidFill>
              </a:rPr>
              <a:t>, </a:t>
            </a:r>
            <a:r>
              <a:rPr lang="en-US" sz="2400" dirty="0" err="1">
                <a:solidFill>
                  <a:schemeClr val="bg1"/>
                </a:solidFill>
              </a:rPr>
              <a:t>youtube</a:t>
            </a:r>
            <a:r>
              <a:rPr lang="en-US" sz="2400" dirty="0">
                <a:solidFill>
                  <a:schemeClr val="bg1"/>
                </a:solidFill>
              </a:rPr>
              <a:t>, </a:t>
            </a:r>
            <a:r>
              <a:rPr lang="en-US" sz="2400" dirty="0" err="1">
                <a:solidFill>
                  <a:schemeClr val="bg1"/>
                </a:solidFill>
              </a:rPr>
              <a:t>myspace</a:t>
            </a:r>
            <a:r>
              <a:rPr lang="en-US" sz="2400" dirty="0">
                <a:solidFill>
                  <a:schemeClr val="bg1"/>
                </a:solidFill>
              </a:rPr>
              <a:t>, buzz(a new social network by </a:t>
            </a:r>
            <a:r>
              <a:rPr lang="en-US" sz="2400" dirty="0" err="1">
                <a:solidFill>
                  <a:schemeClr val="bg1"/>
                </a:solidFill>
              </a:rPr>
              <a:t>google</a:t>
            </a:r>
            <a:r>
              <a:rPr lang="en-US" sz="2400" dirty="0">
                <a:solidFill>
                  <a:schemeClr val="bg1"/>
                </a:solidFill>
              </a:rPr>
              <a:t>) etc. </a:t>
            </a:r>
          </a:p>
          <a:p>
            <a:pPr algn="just"/>
            <a:r>
              <a:rPr lang="en-US" sz="2400" dirty="0">
                <a:solidFill>
                  <a:schemeClr val="bg1"/>
                </a:solidFill>
              </a:rPr>
              <a:t>Blogs- </a:t>
            </a:r>
            <a:r>
              <a:rPr lang="en-US" sz="2400" dirty="0" err="1">
                <a:solidFill>
                  <a:schemeClr val="bg1"/>
                </a:solidFill>
              </a:rPr>
              <a:t>Wordpress</a:t>
            </a:r>
            <a:r>
              <a:rPr lang="en-US" sz="2400" dirty="0">
                <a:solidFill>
                  <a:schemeClr val="bg1"/>
                </a:solidFill>
              </a:rPr>
              <a:t> is most popular blogging tool to create a blog in minutes. </a:t>
            </a:r>
            <a:r>
              <a:rPr lang="en-US" sz="2400" u="sng" dirty="0">
                <a:solidFill>
                  <a:schemeClr val="bg1"/>
                </a:solidFill>
                <a:hlinkClick r:id="rId2"/>
              </a:rPr>
              <a:t>http://www.wordpress.com</a:t>
            </a:r>
            <a:r>
              <a:rPr lang="en-US" sz="2400" dirty="0">
                <a:solidFill>
                  <a:schemeClr val="bg1"/>
                </a:solidFill>
              </a:rPr>
              <a:t> </a:t>
            </a:r>
          </a:p>
          <a:p>
            <a:pPr marL="0" indent="0" algn="just">
              <a:spcBef>
                <a:spcPts val="0"/>
              </a:spcBef>
              <a:buNone/>
              <a:defRPr/>
            </a:pPr>
            <a:endParaRPr lang="en-US" sz="3800" dirty="0" smtClean="0">
              <a:solidFill>
                <a:schemeClr val="bg1"/>
              </a:solidFill>
              <a:ea typeface="+mn-ea"/>
              <a:cs typeface="+mn-cs"/>
            </a:endParaRPr>
          </a:p>
        </p:txBody>
      </p:sp>
    </p:spTree>
    <p:extLst>
      <p:ext uri="{BB962C8B-B14F-4D97-AF65-F5344CB8AC3E}">
        <p14:creationId xmlns:p14="http://schemas.microsoft.com/office/powerpoint/2010/main" val="9212885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and Disadvantage</a:t>
            </a:r>
            <a:endParaRPr lang="en-US" dirty="0"/>
          </a:p>
        </p:txBody>
      </p:sp>
      <p:sp>
        <p:nvSpPr>
          <p:cNvPr id="4" name="Text Placeholder 3"/>
          <p:cNvSpPr>
            <a:spLocks noGrp="1"/>
          </p:cNvSpPr>
          <p:nvPr>
            <p:ph type="body" idx="1"/>
          </p:nvPr>
        </p:nvSpPr>
        <p:spPr/>
        <p:txBody>
          <a:bodyPr/>
          <a:lstStyle/>
          <a:p>
            <a:r>
              <a:rPr lang="en-US" dirty="0" smtClean="0"/>
              <a:t>Advantages</a:t>
            </a:r>
            <a:endParaRPr lang="en-US" dirty="0"/>
          </a:p>
        </p:txBody>
      </p:sp>
      <p:sp>
        <p:nvSpPr>
          <p:cNvPr id="5" name="Content Placeholder 4"/>
          <p:cNvSpPr>
            <a:spLocks noGrp="1"/>
          </p:cNvSpPr>
          <p:nvPr>
            <p:ph sz="half" idx="2"/>
          </p:nvPr>
        </p:nvSpPr>
        <p:spPr/>
        <p:txBody>
          <a:bodyPr>
            <a:normAutofit fontScale="77500" lnSpcReduction="20000"/>
          </a:bodyPr>
          <a:lstStyle/>
          <a:p>
            <a:r>
              <a:rPr lang="en-US" dirty="0" smtClean="0"/>
              <a:t>Operates 24/7 (Browsing, Buying and selling)</a:t>
            </a:r>
          </a:p>
          <a:p>
            <a:r>
              <a:rPr lang="en-US" dirty="0" smtClean="0"/>
              <a:t>No need of setting a physical outlet</a:t>
            </a:r>
          </a:p>
          <a:p>
            <a:r>
              <a:rPr lang="en-US" dirty="0" smtClean="0"/>
              <a:t>No geographic limitations</a:t>
            </a:r>
          </a:p>
          <a:p>
            <a:r>
              <a:rPr lang="en-US" dirty="0" smtClean="0"/>
              <a:t>Low operational cost due to low overheads</a:t>
            </a:r>
          </a:p>
          <a:p>
            <a:r>
              <a:rPr lang="en-US" dirty="0" smtClean="0"/>
              <a:t>Wide choice of payment options (cash, credit card, debit card, vouchers)</a:t>
            </a:r>
          </a:p>
          <a:p>
            <a:r>
              <a:rPr lang="en-US" dirty="0" smtClean="0"/>
              <a:t>Low operational costs allows companies to earn on higher margins</a:t>
            </a:r>
          </a:p>
          <a:p>
            <a:r>
              <a:rPr lang="en-US" dirty="0" smtClean="0"/>
              <a:t>Helps consumers compare different products</a:t>
            </a:r>
            <a:endParaRPr lang="en-US" dirty="0"/>
          </a:p>
        </p:txBody>
      </p:sp>
      <p:sp>
        <p:nvSpPr>
          <p:cNvPr id="6" name="Text Placeholder 5"/>
          <p:cNvSpPr>
            <a:spLocks noGrp="1"/>
          </p:cNvSpPr>
          <p:nvPr>
            <p:ph type="body" sz="quarter" idx="3"/>
          </p:nvPr>
        </p:nvSpPr>
        <p:spPr/>
        <p:txBody>
          <a:bodyPr/>
          <a:lstStyle/>
          <a:p>
            <a:r>
              <a:rPr lang="en-US" dirty="0" smtClean="0"/>
              <a:t>Disadvantages</a:t>
            </a:r>
            <a:endParaRPr lang="en-US" dirty="0"/>
          </a:p>
        </p:txBody>
      </p:sp>
      <p:sp>
        <p:nvSpPr>
          <p:cNvPr id="7" name="Content Placeholder 6"/>
          <p:cNvSpPr>
            <a:spLocks noGrp="1"/>
          </p:cNvSpPr>
          <p:nvPr>
            <p:ph sz="quarter" idx="4"/>
          </p:nvPr>
        </p:nvSpPr>
        <p:spPr/>
        <p:txBody>
          <a:bodyPr>
            <a:normAutofit fontScale="77500" lnSpcReduction="20000"/>
          </a:bodyPr>
          <a:lstStyle/>
          <a:p>
            <a:r>
              <a:rPr lang="en-US" dirty="0" smtClean="0"/>
              <a:t>Lack of tangibility</a:t>
            </a:r>
          </a:p>
          <a:p>
            <a:r>
              <a:rPr lang="en-US" dirty="0" smtClean="0"/>
              <a:t>Scope of offering customer service while purchase is low</a:t>
            </a:r>
          </a:p>
          <a:p>
            <a:r>
              <a:rPr lang="en-US" dirty="0" smtClean="0"/>
              <a:t>Susceptible to cyber crime</a:t>
            </a:r>
          </a:p>
          <a:p>
            <a:r>
              <a:rPr lang="en-US" dirty="0" smtClean="0"/>
              <a:t>Low customer Loyalty</a:t>
            </a:r>
          </a:p>
          <a:p>
            <a:r>
              <a:rPr lang="en-US" dirty="0" smtClean="0"/>
              <a:t>High Competitive</a:t>
            </a:r>
          </a:p>
          <a:p>
            <a:r>
              <a:rPr lang="en-US" dirty="0" smtClean="0"/>
              <a:t>Low barriers to entry</a:t>
            </a:r>
          </a:p>
          <a:p>
            <a:r>
              <a:rPr lang="en-US" dirty="0" smtClean="0"/>
              <a:t>Customer data susceptible to theft</a:t>
            </a:r>
          </a:p>
          <a:p>
            <a:r>
              <a:rPr lang="en-US" dirty="0" smtClean="0"/>
              <a:t>Highly dependent on technology and needs to be continuously updates with latest tools</a:t>
            </a:r>
          </a:p>
          <a:p>
            <a:endParaRPr lang="en-US" dirty="0"/>
          </a:p>
        </p:txBody>
      </p:sp>
    </p:spTree>
    <p:extLst>
      <p:ext uri="{BB962C8B-B14F-4D97-AF65-F5344CB8AC3E}">
        <p14:creationId xmlns:p14="http://schemas.microsoft.com/office/powerpoint/2010/main" val="27477991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Framework of E-Commerce</a:t>
            </a:r>
            <a:endParaRPr lang="en-US" dirty="0"/>
          </a:p>
        </p:txBody>
      </p:sp>
      <p:sp>
        <p:nvSpPr>
          <p:cNvPr id="8" name="Content Placeholder 7"/>
          <p:cNvSpPr>
            <a:spLocks noGrp="1"/>
          </p:cNvSpPr>
          <p:nvPr>
            <p:ph idx="1"/>
          </p:nvPr>
        </p:nvSpPr>
        <p:spPr/>
        <p:txBody>
          <a:bodyPr/>
          <a:lstStyle/>
          <a:p>
            <a:r>
              <a:rPr lang="en-US" dirty="0" smtClean="0"/>
              <a:t>Infrastructure</a:t>
            </a:r>
          </a:p>
          <a:p>
            <a:r>
              <a:rPr lang="en-US" dirty="0" smtClean="0"/>
              <a:t>Services</a:t>
            </a:r>
          </a:p>
          <a:p>
            <a:r>
              <a:rPr lang="en-US" dirty="0" smtClean="0"/>
              <a:t>Products and structures</a:t>
            </a:r>
          </a:p>
          <a:p>
            <a:endParaRPr lang="en-US" dirty="0"/>
          </a:p>
        </p:txBody>
      </p:sp>
    </p:spTree>
    <p:extLst>
      <p:ext uri="{BB962C8B-B14F-4D97-AF65-F5344CB8AC3E}">
        <p14:creationId xmlns:p14="http://schemas.microsoft.com/office/powerpoint/2010/main" val="797206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23859" y="0"/>
            <a:ext cx="4047811" cy="1293028"/>
          </a:xfrm>
        </p:spPr>
        <p:txBody>
          <a:bodyPr/>
          <a:lstStyle/>
          <a:p>
            <a:pPr algn="l"/>
            <a:r>
              <a:rPr lang="en-US" b="1" dirty="0" smtClean="0">
                <a:solidFill>
                  <a:schemeClr val="bg1"/>
                </a:solidFill>
              </a:rPr>
              <a:t>introduction</a:t>
            </a:r>
            <a:endParaRPr lang="en-US" b="1" dirty="0">
              <a:solidFill>
                <a:schemeClr val="bg1"/>
              </a:solidFill>
            </a:endParaRPr>
          </a:p>
        </p:txBody>
      </p:sp>
      <p:sp>
        <p:nvSpPr>
          <p:cNvPr id="4" name="Rectangle 2"/>
          <p:cNvSpPr txBox="1">
            <a:spLocks noChangeArrowheads="1"/>
          </p:cNvSpPr>
          <p:nvPr/>
        </p:nvSpPr>
        <p:spPr>
          <a:xfrm>
            <a:off x="365760" y="1800497"/>
            <a:ext cx="8229600" cy="708025"/>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defRPr/>
            </a:pPr>
            <a:r>
              <a:rPr lang="en-US" dirty="0" smtClean="0">
                <a:solidFill>
                  <a:schemeClr val="bg1"/>
                </a:solidFill>
              </a:rPr>
              <a:t>What Is E-commerce? </a:t>
            </a:r>
          </a:p>
        </p:txBody>
      </p:sp>
      <p:sp>
        <p:nvSpPr>
          <p:cNvPr id="5" name="Rectangle 3"/>
          <p:cNvSpPr>
            <a:spLocks noGrp="1" noChangeArrowheads="1"/>
          </p:cNvSpPr>
          <p:nvPr>
            <p:ph idx="1"/>
          </p:nvPr>
        </p:nvSpPr>
        <p:spPr>
          <a:xfrm>
            <a:off x="261257" y="2638697"/>
            <a:ext cx="11795760" cy="3635494"/>
          </a:xfrm>
        </p:spPr>
        <p:txBody>
          <a:bodyPr/>
          <a:lstStyle/>
          <a:p>
            <a:pPr>
              <a:defRPr/>
            </a:pPr>
            <a:r>
              <a:rPr lang="en-US" sz="2500" dirty="0" smtClean="0">
                <a:solidFill>
                  <a:schemeClr val="bg1"/>
                </a:solidFill>
              </a:rPr>
              <a:t>Use of Internet and Web to transact business</a:t>
            </a:r>
          </a:p>
          <a:p>
            <a:pPr>
              <a:defRPr/>
            </a:pPr>
            <a:r>
              <a:rPr lang="en-US" sz="2500" dirty="0" smtClean="0">
                <a:solidFill>
                  <a:schemeClr val="bg1"/>
                </a:solidFill>
              </a:rPr>
              <a:t>Using Computer’s, Internet and web to transact business. </a:t>
            </a:r>
          </a:p>
          <a:p>
            <a:pPr marL="228600" lvl="1">
              <a:spcBef>
                <a:spcPts val="1000"/>
              </a:spcBef>
              <a:defRPr/>
            </a:pPr>
            <a:r>
              <a:rPr lang="en-US" sz="2500" dirty="0">
                <a:solidFill>
                  <a:schemeClr val="bg1"/>
                </a:solidFill>
              </a:rPr>
              <a:t>Buying and Selling over the Internet is called </a:t>
            </a:r>
            <a:r>
              <a:rPr lang="en-US" sz="2500" dirty="0" smtClean="0">
                <a:solidFill>
                  <a:schemeClr val="bg1"/>
                </a:solidFill>
              </a:rPr>
              <a:t>e-commerce</a:t>
            </a:r>
          </a:p>
          <a:p>
            <a:pPr>
              <a:defRPr/>
            </a:pPr>
            <a:r>
              <a:rPr lang="en-US" sz="2500" dirty="0" smtClean="0">
                <a:solidFill>
                  <a:schemeClr val="bg1"/>
                </a:solidFill>
              </a:rPr>
              <a:t>More formally:</a:t>
            </a:r>
          </a:p>
          <a:p>
            <a:pPr lvl="1" algn="just">
              <a:defRPr/>
            </a:pPr>
            <a:r>
              <a:rPr lang="en-US" sz="2500" dirty="0" smtClean="0">
                <a:solidFill>
                  <a:srgbClr val="002060"/>
                </a:solidFill>
                <a:ea typeface="ＭＳ Ｐゴシック" charset="0"/>
              </a:rPr>
              <a:t>Digitally enabled commercial transactions between and among organizations and individuals </a:t>
            </a:r>
            <a:r>
              <a:rPr lang="en-US" sz="2500" dirty="0">
                <a:solidFill>
                  <a:srgbClr val="002060"/>
                </a:solidFill>
              </a:rPr>
              <a:t>to build and enhance relationships with clients and partners and to improve efficiency. </a:t>
            </a:r>
            <a:endParaRPr lang="en-US" sz="2500" dirty="0" smtClean="0">
              <a:solidFill>
                <a:srgbClr val="002060"/>
              </a:solidFill>
            </a:endParaRPr>
          </a:p>
          <a:p>
            <a:pPr algn="just">
              <a:defRPr/>
            </a:pPr>
            <a:r>
              <a:rPr lang="en-US" sz="2500" dirty="0" smtClean="0">
                <a:solidFill>
                  <a:schemeClr val="bg1"/>
                </a:solidFill>
              </a:rPr>
              <a:t>In simple words, DOING BUSINESS ONLINE</a:t>
            </a:r>
            <a:endParaRPr lang="en-US" sz="2500" dirty="0">
              <a:solidFill>
                <a:schemeClr val="bg1"/>
              </a:solidFill>
            </a:endParaRPr>
          </a:p>
          <a:p>
            <a:pPr lvl="1">
              <a:defRPr/>
            </a:pPr>
            <a:endParaRPr lang="en-US" dirty="0" smtClean="0">
              <a:solidFill>
                <a:srgbClr val="002060"/>
              </a:solidFill>
              <a:ea typeface="ＭＳ Ｐゴシック" charset="0"/>
            </a:endParaRPr>
          </a:p>
        </p:txBody>
      </p:sp>
    </p:spTree>
    <p:extLst>
      <p:ext uri="{BB962C8B-B14F-4D97-AF65-F5344CB8AC3E}">
        <p14:creationId xmlns:p14="http://schemas.microsoft.com/office/powerpoint/2010/main" val="20020924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76200"/>
            <a:ext cx="10972800" cy="1143000"/>
          </a:xfrm>
        </p:spPr>
        <p:txBody>
          <a:bodyPr/>
          <a:lstStyle/>
          <a:p>
            <a:r>
              <a:rPr lang="en-US" dirty="0" smtClean="0"/>
              <a:t>Framework of E-Commerce</a:t>
            </a:r>
            <a:endParaRPr lang="en-US" dirty="0"/>
          </a:p>
        </p:txBody>
      </p:sp>
      <p:sp>
        <p:nvSpPr>
          <p:cNvPr id="8" name="Content Placeholder 7"/>
          <p:cNvSpPr>
            <a:spLocks noGrp="1"/>
          </p:cNvSpPr>
          <p:nvPr>
            <p:ph idx="1"/>
          </p:nvPr>
        </p:nvSpPr>
        <p:spPr>
          <a:xfrm>
            <a:off x="609600" y="1295400"/>
            <a:ext cx="10972800" cy="5257800"/>
          </a:xfrm>
        </p:spPr>
        <p:txBody>
          <a:bodyPr>
            <a:normAutofit fontScale="92500" lnSpcReduction="10000"/>
          </a:bodyPr>
          <a:lstStyle/>
          <a:p>
            <a:pPr marL="0" indent="0" algn="just">
              <a:buNone/>
            </a:pPr>
            <a:r>
              <a:rPr lang="en-US" sz="4500" b="1" dirty="0" smtClean="0"/>
              <a:t>Infrastructure</a:t>
            </a:r>
            <a:endParaRPr lang="en-US" b="1" dirty="0" smtClean="0"/>
          </a:p>
          <a:p>
            <a:pPr algn="just"/>
            <a:r>
              <a:rPr lang="en-US" dirty="0"/>
              <a:t>A </a:t>
            </a:r>
            <a:r>
              <a:rPr lang="en-US" b="1" u="sng" dirty="0" smtClean="0">
                <a:solidFill>
                  <a:schemeClr val="accent1">
                    <a:lumMod val="75000"/>
                  </a:schemeClr>
                </a:solidFill>
              </a:rPr>
              <a:t>COMPUTER</a:t>
            </a:r>
            <a:r>
              <a:rPr lang="en-US" dirty="0"/>
              <a:t> is a programmable </a:t>
            </a:r>
            <a:r>
              <a:rPr lang="en-US" u="sng" dirty="0">
                <a:hlinkClick r:id="rId2" tooltip="Machine"/>
              </a:rPr>
              <a:t>machine</a:t>
            </a:r>
            <a:r>
              <a:rPr lang="en-US" dirty="0"/>
              <a:t> that receives input, stores and manipulates </a:t>
            </a:r>
            <a:r>
              <a:rPr lang="en-US" u="sng" dirty="0">
                <a:hlinkClick r:id="rId3" tooltip="Data (computing)"/>
              </a:rPr>
              <a:t>data</a:t>
            </a:r>
            <a:r>
              <a:rPr lang="en-US" dirty="0"/>
              <a:t>, and provides output in a useful format(information</a:t>
            </a:r>
            <a:r>
              <a:rPr lang="en-US" dirty="0" smtClean="0"/>
              <a:t>).</a:t>
            </a:r>
          </a:p>
          <a:p>
            <a:pPr lvl="1" algn="just"/>
            <a:r>
              <a:rPr lang="en-US" b="1" dirty="0" smtClean="0">
                <a:hlinkClick r:id="rId4"/>
              </a:rPr>
              <a:t>MEMORY</a:t>
            </a:r>
            <a:r>
              <a:rPr lang="en-US" dirty="0"/>
              <a:t> </a:t>
            </a:r>
            <a:r>
              <a:rPr lang="en-US" b="1" dirty="0"/>
              <a:t>:</a:t>
            </a:r>
            <a:r>
              <a:rPr lang="en-US" dirty="0"/>
              <a:t> Enables a computer to </a:t>
            </a:r>
            <a:r>
              <a:rPr lang="en-US" dirty="0">
                <a:hlinkClick r:id="rId5"/>
              </a:rPr>
              <a:t>store</a:t>
            </a:r>
            <a:r>
              <a:rPr lang="en-US" dirty="0"/>
              <a:t>, at least temporarily, data and programs.</a:t>
            </a:r>
          </a:p>
          <a:p>
            <a:pPr lvl="1" algn="just"/>
            <a:r>
              <a:rPr lang="en-US" b="1" dirty="0">
                <a:hlinkClick r:id="rId6"/>
              </a:rPr>
              <a:t>MASS STORAGE</a:t>
            </a:r>
            <a:r>
              <a:rPr lang="en-US" dirty="0"/>
              <a:t> </a:t>
            </a:r>
            <a:r>
              <a:rPr lang="en-US" b="1" dirty="0">
                <a:hlinkClick r:id="rId7"/>
              </a:rPr>
              <a:t>DEVICE </a:t>
            </a:r>
            <a:r>
              <a:rPr lang="en-US" b="1" dirty="0"/>
              <a:t>:</a:t>
            </a:r>
            <a:r>
              <a:rPr lang="en-US" dirty="0"/>
              <a:t> Allows a computer to permanently retain large amounts of data. Common mass storage devices include </a:t>
            </a:r>
            <a:r>
              <a:rPr lang="en-US" dirty="0">
                <a:hlinkClick r:id="rId8"/>
              </a:rPr>
              <a:t>disk drives</a:t>
            </a:r>
            <a:r>
              <a:rPr lang="en-US" dirty="0"/>
              <a:t> .</a:t>
            </a:r>
          </a:p>
          <a:p>
            <a:pPr lvl="1" algn="just"/>
            <a:r>
              <a:rPr lang="en-US" b="1" dirty="0">
                <a:hlinkClick r:id="rId9"/>
              </a:rPr>
              <a:t>INPUT DEVICE</a:t>
            </a:r>
            <a:r>
              <a:rPr lang="en-US" dirty="0"/>
              <a:t>S </a:t>
            </a:r>
            <a:r>
              <a:rPr lang="en-US" b="1" dirty="0"/>
              <a:t>:</a:t>
            </a:r>
            <a:r>
              <a:rPr lang="en-US" dirty="0"/>
              <a:t> Usually a </a:t>
            </a:r>
            <a:r>
              <a:rPr lang="en-US" dirty="0">
                <a:hlinkClick r:id="rId10"/>
              </a:rPr>
              <a:t>keyboard</a:t>
            </a:r>
            <a:r>
              <a:rPr lang="en-US" dirty="0"/>
              <a:t> and </a:t>
            </a:r>
            <a:r>
              <a:rPr lang="en-US" dirty="0">
                <a:hlinkClick r:id="rId11"/>
              </a:rPr>
              <a:t>mouse</a:t>
            </a:r>
            <a:r>
              <a:rPr lang="en-US" dirty="0"/>
              <a:t>, the input device is the conduit through which data and instructions enter a computer.</a:t>
            </a:r>
          </a:p>
          <a:p>
            <a:pPr lvl="1" algn="just"/>
            <a:r>
              <a:rPr lang="en-US" b="1" dirty="0" smtClean="0">
                <a:hlinkClick r:id="rId12"/>
              </a:rPr>
              <a:t>OUTPUT </a:t>
            </a:r>
            <a:r>
              <a:rPr lang="en-US" b="1" dirty="0">
                <a:hlinkClick r:id="rId12"/>
              </a:rPr>
              <a:t>DEVICE</a:t>
            </a:r>
            <a:r>
              <a:rPr lang="en-US" dirty="0"/>
              <a:t>S</a:t>
            </a:r>
            <a:r>
              <a:rPr lang="en-US" b="1" dirty="0"/>
              <a:t>:  </a:t>
            </a:r>
            <a:r>
              <a:rPr lang="en-US" dirty="0"/>
              <a:t>A </a:t>
            </a:r>
            <a:r>
              <a:rPr lang="en-US" dirty="0">
                <a:hlinkClick r:id="rId13"/>
              </a:rPr>
              <a:t>display screen</a:t>
            </a:r>
            <a:r>
              <a:rPr lang="en-US" dirty="0"/>
              <a:t>, </a:t>
            </a:r>
            <a:r>
              <a:rPr lang="en-US" dirty="0">
                <a:hlinkClick r:id="rId14"/>
              </a:rPr>
              <a:t>printer</a:t>
            </a:r>
            <a:r>
              <a:rPr lang="en-US" dirty="0"/>
              <a:t>, or other device that lets you see what the computer has accomplished.</a:t>
            </a:r>
          </a:p>
          <a:p>
            <a:pPr lvl="1" algn="just"/>
            <a:r>
              <a:rPr lang="en-US" sz="2700" b="1" u="sng" dirty="0">
                <a:solidFill>
                  <a:schemeClr val="accent1">
                    <a:lumMod val="75000"/>
                  </a:schemeClr>
                </a:solidFill>
              </a:rPr>
              <a:t>C</a:t>
            </a:r>
            <a:r>
              <a:rPr lang="en-US" sz="2700" b="1" dirty="0">
                <a:hlinkClick r:id="rId15"/>
              </a:rPr>
              <a:t>EN</a:t>
            </a:r>
            <a:r>
              <a:rPr lang="en-US" b="1" dirty="0">
                <a:hlinkClick r:id="rId15"/>
              </a:rPr>
              <a:t>TRAL PROCESSING UNIT</a:t>
            </a:r>
            <a:r>
              <a:rPr lang="en-US" dirty="0"/>
              <a:t> </a:t>
            </a:r>
            <a:r>
              <a:rPr lang="en-US" b="1" dirty="0"/>
              <a:t>(CPU):</a:t>
            </a:r>
            <a:r>
              <a:rPr lang="en-US" dirty="0"/>
              <a:t> The heart of the computer, this is the component that actually executes instructions.</a:t>
            </a:r>
          </a:p>
          <a:p>
            <a:pPr algn="just"/>
            <a:r>
              <a:rPr lang="en-US" b="1" dirty="0" smtClean="0">
                <a:hlinkClick r:id="rId16"/>
              </a:rPr>
              <a:t>PROTOCOLS</a:t>
            </a:r>
            <a:r>
              <a:rPr lang="en-US" dirty="0"/>
              <a:t> </a:t>
            </a:r>
            <a:r>
              <a:rPr lang="en-US" b="1" dirty="0"/>
              <a:t>:</a:t>
            </a:r>
            <a:r>
              <a:rPr lang="en-US" dirty="0"/>
              <a:t> The rules and encoding specifications for sending data. The protocols also determine whether the network uses a </a:t>
            </a:r>
            <a:r>
              <a:rPr lang="en-US" dirty="0">
                <a:hlinkClick r:id="rId17"/>
              </a:rPr>
              <a:t>peer-to-peer</a:t>
            </a:r>
            <a:r>
              <a:rPr lang="en-US" dirty="0"/>
              <a:t> or </a:t>
            </a:r>
            <a:r>
              <a:rPr lang="en-US" dirty="0">
                <a:hlinkClick r:id="rId18"/>
              </a:rPr>
              <a:t>client/server architecture</a:t>
            </a:r>
            <a:r>
              <a:rPr lang="en-US" dirty="0"/>
              <a:t>.</a:t>
            </a:r>
          </a:p>
          <a:p>
            <a:pPr algn="just"/>
            <a:r>
              <a:rPr lang="en-US" dirty="0"/>
              <a:t> </a:t>
            </a:r>
            <a:r>
              <a:rPr lang="en-US" b="1" dirty="0">
                <a:hlinkClick r:id="rId19"/>
              </a:rPr>
              <a:t>MEDIA</a:t>
            </a:r>
            <a:r>
              <a:rPr lang="en-US" dirty="0"/>
              <a:t> </a:t>
            </a:r>
            <a:r>
              <a:rPr lang="en-US" b="1" dirty="0"/>
              <a:t>:</a:t>
            </a:r>
            <a:r>
              <a:rPr lang="en-US" dirty="0"/>
              <a:t> Devices can be connected by </a:t>
            </a:r>
            <a:r>
              <a:rPr lang="en-US" dirty="0">
                <a:hlinkClick r:id="rId20"/>
              </a:rPr>
              <a:t>twisted-pair wire</a:t>
            </a:r>
            <a:r>
              <a:rPr lang="en-US" dirty="0"/>
              <a:t>, </a:t>
            </a:r>
            <a:r>
              <a:rPr lang="en-US" dirty="0">
                <a:hlinkClick r:id="rId21"/>
              </a:rPr>
              <a:t>coaxial cables</a:t>
            </a:r>
            <a:r>
              <a:rPr lang="en-US" dirty="0"/>
              <a:t>, or </a:t>
            </a:r>
            <a:r>
              <a:rPr lang="en-US" dirty="0">
                <a:hlinkClick r:id="rId22"/>
              </a:rPr>
              <a:t>fiber optic</a:t>
            </a:r>
            <a:r>
              <a:rPr lang="en-US" dirty="0"/>
              <a:t> cables. Some networks do without connecting media altogether, communicating instead via radio waves.</a:t>
            </a:r>
          </a:p>
          <a:p>
            <a:pPr algn="just"/>
            <a:endParaRPr lang="en-US" dirty="0"/>
          </a:p>
        </p:txBody>
      </p:sp>
    </p:spTree>
    <p:extLst>
      <p:ext uri="{BB962C8B-B14F-4D97-AF65-F5344CB8AC3E}">
        <p14:creationId xmlns:p14="http://schemas.microsoft.com/office/powerpoint/2010/main" val="31624593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76200"/>
            <a:ext cx="10972800" cy="1143000"/>
          </a:xfrm>
        </p:spPr>
        <p:txBody>
          <a:bodyPr/>
          <a:lstStyle/>
          <a:p>
            <a:r>
              <a:rPr lang="en-US" dirty="0" smtClean="0"/>
              <a:t>Framework of E-Commerce</a:t>
            </a:r>
            <a:endParaRPr lang="en-US" dirty="0"/>
          </a:p>
        </p:txBody>
      </p:sp>
      <p:sp>
        <p:nvSpPr>
          <p:cNvPr id="8" name="Content Placeholder 7"/>
          <p:cNvSpPr>
            <a:spLocks noGrp="1"/>
          </p:cNvSpPr>
          <p:nvPr>
            <p:ph idx="1"/>
          </p:nvPr>
        </p:nvSpPr>
        <p:spPr>
          <a:xfrm>
            <a:off x="609600" y="1295400"/>
            <a:ext cx="10972800" cy="5257800"/>
          </a:xfrm>
        </p:spPr>
        <p:txBody>
          <a:bodyPr>
            <a:normAutofit/>
          </a:bodyPr>
          <a:lstStyle/>
          <a:p>
            <a:pPr marL="0" indent="0" algn="just">
              <a:buNone/>
            </a:pPr>
            <a:r>
              <a:rPr lang="en-US" sz="4500" b="1" dirty="0" smtClean="0"/>
              <a:t>Infrastructure</a:t>
            </a:r>
            <a:endParaRPr lang="en-US" b="1" dirty="0" smtClean="0"/>
          </a:p>
          <a:p>
            <a:r>
              <a:rPr lang="en-US" b="1" u="sng" dirty="0">
                <a:solidFill>
                  <a:schemeClr val="accent1">
                    <a:lumMod val="75000"/>
                  </a:schemeClr>
                </a:solidFill>
              </a:rPr>
              <a:t>COMPUTER NETWORKS</a:t>
            </a:r>
          </a:p>
          <a:p>
            <a:pPr marL="515938" indent="-58738" algn="just">
              <a:buNone/>
            </a:pPr>
            <a:r>
              <a:rPr lang="en-US" dirty="0" smtClean="0"/>
              <a:t>	A </a:t>
            </a:r>
            <a:r>
              <a:rPr lang="en-US" dirty="0"/>
              <a:t>network is a set of devices (Often referred to as</a:t>
            </a:r>
            <a:r>
              <a:rPr lang="en-US" b="1" dirty="0"/>
              <a:t> nodes</a:t>
            </a:r>
            <a:r>
              <a:rPr lang="en-US" dirty="0"/>
              <a:t>) connected by communication links . A node (</a:t>
            </a:r>
            <a:r>
              <a:rPr lang="en-US" b="1" dirty="0"/>
              <a:t>device</a:t>
            </a:r>
            <a:r>
              <a:rPr lang="en-US" dirty="0"/>
              <a:t>) can be a </a:t>
            </a:r>
            <a:r>
              <a:rPr lang="en-US" b="1" dirty="0"/>
              <a:t>Computer</a:t>
            </a:r>
            <a:r>
              <a:rPr lang="en-US" dirty="0"/>
              <a:t>, </a:t>
            </a:r>
            <a:r>
              <a:rPr lang="en-US" b="1" dirty="0"/>
              <a:t>Printer</a:t>
            </a:r>
            <a:r>
              <a:rPr lang="en-US" dirty="0"/>
              <a:t>, </a:t>
            </a:r>
            <a:r>
              <a:rPr lang="en-US" b="1" dirty="0"/>
              <a:t>Switch</a:t>
            </a:r>
            <a:r>
              <a:rPr lang="en-US" dirty="0"/>
              <a:t> , </a:t>
            </a:r>
            <a:r>
              <a:rPr lang="en-US" b="1" dirty="0"/>
              <a:t>Router</a:t>
            </a:r>
            <a:r>
              <a:rPr lang="en-US" dirty="0"/>
              <a:t> or </a:t>
            </a:r>
            <a:r>
              <a:rPr lang="en-US" b="1" dirty="0"/>
              <a:t>any</a:t>
            </a:r>
            <a:r>
              <a:rPr lang="en-US" dirty="0"/>
              <a:t> other device capable of </a:t>
            </a:r>
            <a:r>
              <a:rPr lang="en-US" b="1" dirty="0"/>
              <a:t>sending</a:t>
            </a:r>
            <a:r>
              <a:rPr lang="en-US" dirty="0"/>
              <a:t> or </a:t>
            </a:r>
            <a:r>
              <a:rPr lang="en-US" b="1" dirty="0"/>
              <a:t>receiving</a:t>
            </a:r>
            <a:r>
              <a:rPr lang="en-US" dirty="0"/>
              <a:t> data generated by other nodes on the Network</a:t>
            </a:r>
            <a:r>
              <a:rPr lang="en-US" b="1" dirty="0"/>
              <a:t>. </a:t>
            </a:r>
            <a:endParaRPr lang="en-US" b="1" dirty="0" smtClean="0"/>
          </a:p>
          <a:p>
            <a:pPr marL="515938" indent="-58738" algn="just">
              <a:buNone/>
            </a:pPr>
            <a:endParaRPr lang="en-US" dirty="0"/>
          </a:p>
          <a:p>
            <a:pPr lvl="1" algn="just"/>
            <a:r>
              <a:rPr lang="en-US" b="1" dirty="0" smtClean="0">
                <a:hlinkClick r:id="rId2"/>
              </a:rPr>
              <a:t>PROTOCOLS</a:t>
            </a:r>
            <a:r>
              <a:rPr lang="en-US" dirty="0"/>
              <a:t> </a:t>
            </a:r>
            <a:r>
              <a:rPr lang="en-US" b="1" dirty="0"/>
              <a:t>:</a:t>
            </a:r>
            <a:r>
              <a:rPr lang="en-US" dirty="0"/>
              <a:t> The rules and encoding specifications for sending data. The protocols also determine whether the network uses a </a:t>
            </a:r>
            <a:r>
              <a:rPr lang="en-US" dirty="0">
                <a:hlinkClick r:id="rId3"/>
              </a:rPr>
              <a:t>peer-to-peer</a:t>
            </a:r>
            <a:r>
              <a:rPr lang="en-US" dirty="0"/>
              <a:t> or </a:t>
            </a:r>
            <a:r>
              <a:rPr lang="en-US" dirty="0">
                <a:hlinkClick r:id="rId4"/>
              </a:rPr>
              <a:t>client/server </a:t>
            </a:r>
            <a:r>
              <a:rPr lang="en-US" dirty="0" smtClean="0">
                <a:hlinkClick r:id="rId4"/>
              </a:rPr>
              <a:t>architecture</a:t>
            </a:r>
            <a:r>
              <a:rPr lang="en-US" dirty="0" smtClean="0"/>
              <a:t>.</a:t>
            </a:r>
          </a:p>
          <a:p>
            <a:pPr lvl="1" algn="just"/>
            <a:endParaRPr lang="en-US" dirty="0" smtClean="0"/>
          </a:p>
          <a:p>
            <a:pPr lvl="1" algn="just"/>
            <a:r>
              <a:rPr lang="en-US" b="1" dirty="0" smtClean="0">
                <a:hlinkClick r:id="rId5"/>
              </a:rPr>
              <a:t>MEDIA</a:t>
            </a:r>
            <a:r>
              <a:rPr lang="en-US" dirty="0"/>
              <a:t> </a:t>
            </a:r>
            <a:r>
              <a:rPr lang="en-US" b="1" dirty="0"/>
              <a:t>:</a:t>
            </a:r>
            <a:r>
              <a:rPr lang="en-US" dirty="0"/>
              <a:t> Devices can be connected by </a:t>
            </a:r>
            <a:r>
              <a:rPr lang="en-US" dirty="0">
                <a:hlinkClick r:id="rId6"/>
              </a:rPr>
              <a:t>twisted-pair wire</a:t>
            </a:r>
            <a:r>
              <a:rPr lang="en-US" dirty="0"/>
              <a:t>, </a:t>
            </a:r>
            <a:r>
              <a:rPr lang="en-US" dirty="0">
                <a:hlinkClick r:id="rId7"/>
              </a:rPr>
              <a:t>coaxial cables</a:t>
            </a:r>
            <a:r>
              <a:rPr lang="en-US" dirty="0"/>
              <a:t>, or </a:t>
            </a:r>
            <a:r>
              <a:rPr lang="en-US" dirty="0">
                <a:hlinkClick r:id="rId8"/>
              </a:rPr>
              <a:t>fiber optic</a:t>
            </a:r>
            <a:r>
              <a:rPr lang="en-US" dirty="0"/>
              <a:t> cables. Some networks do without connecting media altogether, communicating instead via radio waves.</a:t>
            </a:r>
          </a:p>
          <a:p>
            <a:pPr algn="just"/>
            <a:endParaRPr lang="en-US" dirty="0"/>
          </a:p>
        </p:txBody>
      </p:sp>
    </p:spTree>
    <p:extLst>
      <p:ext uri="{BB962C8B-B14F-4D97-AF65-F5344CB8AC3E}">
        <p14:creationId xmlns:p14="http://schemas.microsoft.com/office/powerpoint/2010/main" val="26828361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76200"/>
            <a:ext cx="10972800" cy="1143000"/>
          </a:xfrm>
        </p:spPr>
        <p:txBody>
          <a:bodyPr/>
          <a:lstStyle/>
          <a:p>
            <a:r>
              <a:rPr lang="en-US" dirty="0" smtClean="0"/>
              <a:t>Framework of E-Commerce</a:t>
            </a:r>
            <a:endParaRPr lang="en-US" dirty="0"/>
          </a:p>
        </p:txBody>
      </p:sp>
      <p:sp>
        <p:nvSpPr>
          <p:cNvPr id="8" name="Content Placeholder 7"/>
          <p:cNvSpPr>
            <a:spLocks noGrp="1"/>
          </p:cNvSpPr>
          <p:nvPr>
            <p:ph idx="1"/>
          </p:nvPr>
        </p:nvSpPr>
        <p:spPr>
          <a:xfrm>
            <a:off x="609600" y="1295400"/>
            <a:ext cx="10972800" cy="5257800"/>
          </a:xfrm>
        </p:spPr>
        <p:txBody>
          <a:bodyPr>
            <a:normAutofit lnSpcReduction="10000"/>
          </a:bodyPr>
          <a:lstStyle/>
          <a:p>
            <a:pPr marL="0" indent="0" algn="just">
              <a:buNone/>
            </a:pPr>
            <a:r>
              <a:rPr lang="en-US" sz="4500" b="1" dirty="0" smtClean="0"/>
              <a:t>Infrastructure</a:t>
            </a:r>
            <a:endParaRPr lang="en-US" b="1" dirty="0" smtClean="0"/>
          </a:p>
          <a:p>
            <a:pPr algn="just"/>
            <a:r>
              <a:rPr lang="en-US" sz="4000" b="1" u="sng" dirty="0" smtClean="0">
                <a:solidFill>
                  <a:schemeClr val="accent1">
                    <a:lumMod val="75000"/>
                  </a:schemeClr>
                </a:solidFill>
              </a:rPr>
              <a:t>INTERNET</a:t>
            </a:r>
            <a:endParaRPr lang="en-US" b="1" u="sng" dirty="0" smtClean="0">
              <a:solidFill>
                <a:schemeClr val="accent1">
                  <a:lumMod val="75000"/>
                </a:schemeClr>
              </a:solidFill>
            </a:endParaRPr>
          </a:p>
          <a:p>
            <a:pPr lvl="1" algn="just"/>
            <a:r>
              <a:rPr lang="en-US" dirty="0" smtClean="0"/>
              <a:t>This </a:t>
            </a:r>
            <a:r>
              <a:rPr lang="en-US" dirty="0"/>
              <a:t>is </a:t>
            </a:r>
            <a:r>
              <a:rPr lang="en-US" i="1" dirty="0"/>
              <a:t>the world-wide network</a:t>
            </a:r>
            <a:r>
              <a:rPr lang="en-US" dirty="0"/>
              <a:t> of computers accessible to anyone who knows their Internet Protocol (</a:t>
            </a:r>
            <a:r>
              <a:rPr lang="en-US" b="1" cap="small" dirty="0"/>
              <a:t>IP</a:t>
            </a:r>
            <a:r>
              <a:rPr lang="en-US" dirty="0"/>
              <a:t>) address.  The </a:t>
            </a:r>
            <a:r>
              <a:rPr lang="en-US" b="1" dirty="0"/>
              <a:t>IP</a:t>
            </a:r>
            <a:r>
              <a:rPr lang="en-US" dirty="0"/>
              <a:t> address is a unique set of numbers (such as </a:t>
            </a:r>
            <a:r>
              <a:rPr lang="en-US" b="1" dirty="0"/>
              <a:t>207.46.222.30</a:t>
            </a:r>
            <a:r>
              <a:rPr lang="en-US" dirty="0"/>
              <a:t>) that defines the computer's location. Most will have accessed a computer using a </a:t>
            </a:r>
            <a:r>
              <a:rPr lang="en-US" b="1" dirty="0"/>
              <a:t>name</a:t>
            </a:r>
            <a:r>
              <a:rPr lang="en-US" dirty="0"/>
              <a:t> such as </a:t>
            </a:r>
            <a:r>
              <a:rPr lang="en-US" u="sng" dirty="0">
                <a:hlinkClick r:id="rId2"/>
              </a:rPr>
              <a:t>http://www.hailey.tech.officelive.com</a:t>
            </a:r>
            <a:r>
              <a:rPr lang="en-US" dirty="0"/>
              <a:t>. </a:t>
            </a:r>
          </a:p>
          <a:p>
            <a:pPr lvl="1" algn="just"/>
            <a:r>
              <a:rPr lang="en-US" dirty="0"/>
              <a:t>Before this </a:t>
            </a:r>
            <a:r>
              <a:rPr lang="en-US" i="1" dirty="0"/>
              <a:t>named</a:t>
            </a:r>
            <a:r>
              <a:rPr lang="en-US" dirty="0"/>
              <a:t> computer can be accessed, the </a:t>
            </a:r>
            <a:r>
              <a:rPr lang="en-US" b="1" dirty="0"/>
              <a:t>name</a:t>
            </a:r>
            <a:r>
              <a:rPr lang="en-US" dirty="0"/>
              <a:t> needs to be resolved (translated) into an </a:t>
            </a:r>
            <a:r>
              <a:rPr lang="en-US" b="1" dirty="0"/>
              <a:t>IP</a:t>
            </a:r>
            <a:r>
              <a:rPr lang="en-US" dirty="0"/>
              <a:t> address. To do this your browser (for example Netscape or Internet Explorer) will access a </a:t>
            </a:r>
            <a:r>
              <a:rPr lang="en-US" b="1" dirty="0"/>
              <a:t>Domain Name Server</a:t>
            </a:r>
            <a:r>
              <a:rPr lang="en-US" dirty="0"/>
              <a:t> (</a:t>
            </a:r>
            <a:r>
              <a:rPr lang="en-US" b="1" cap="small" dirty="0"/>
              <a:t>DNS</a:t>
            </a:r>
            <a:r>
              <a:rPr lang="en-US" dirty="0"/>
              <a:t>) computer to lookup the name and return an IP address - or issue an error message to indicate that the name was not found. </a:t>
            </a:r>
          </a:p>
          <a:p>
            <a:pPr lvl="1" algn="just"/>
            <a:r>
              <a:rPr lang="en-US" dirty="0"/>
              <a:t>Once your browser has the </a:t>
            </a:r>
            <a:r>
              <a:rPr lang="en-US" b="1" dirty="0"/>
              <a:t>IP address</a:t>
            </a:r>
            <a:r>
              <a:rPr lang="en-US" dirty="0"/>
              <a:t> it can access the remote computer. The actual server (the computer that serves up the web pages) does not reside behind a firewall - if it did, it would be an Extranet. It may implement security at a directory level so that access is via a username and password, but otherwise all the information is accessible. </a:t>
            </a:r>
          </a:p>
          <a:p>
            <a:pPr algn="just"/>
            <a:endParaRPr lang="en-US" dirty="0"/>
          </a:p>
        </p:txBody>
      </p:sp>
    </p:spTree>
    <p:extLst>
      <p:ext uri="{BB962C8B-B14F-4D97-AF65-F5344CB8AC3E}">
        <p14:creationId xmlns:p14="http://schemas.microsoft.com/office/powerpoint/2010/main" val="32047392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76200"/>
            <a:ext cx="10972800" cy="1143000"/>
          </a:xfrm>
        </p:spPr>
        <p:txBody>
          <a:bodyPr/>
          <a:lstStyle/>
          <a:p>
            <a:r>
              <a:rPr lang="en-US" dirty="0" smtClean="0"/>
              <a:t>Framework of E-Commerce</a:t>
            </a:r>
            <a:endParaRPr lang="en-US" dirty="0"/>
          </a:p>
        </p:txBody>
      </p:sp>
      <p:sp>
        <p:nvSpPr>
          <p:cNvPr id="8" name="Content Placeholder 7"/>
          <p:cNvSpPr>
            <a:spLocks noGrp="1"/>
          </p:cNvSpPr>
          <p:nvPr>
            <p:ph idx="1"/>
          </p:nvPr>
        </p:nvSpPr>
        <p:spPr>
          <a:xfrm>
            <a:off x="609600" y="1295400"/>
            <a:ext cx="10972800" cy="5257800"/>
          </a:xfrm>
        </p:spPr>
        <p:txBody>
          <a:bodyPr>
            <a:normAutofit fontScale="70000" lnSpcReduction="20000"/>
          </a:bodyPr>
          <a:lstStyle/>
          <a:p>
            <a:pPr marL="0" indent="0" algn="just">
              <a:buNone/>
            </a:pPr>
            <a:r>
              <a:rPr lang="en-US" sz="4500" b="1" dirty="0" smtClean="0"/>
              <a:t>Infrastructure</a:t>
            </a:r>
            <a:endParaRPr lang="en-US" b="1" dirty="0" smtClean="0"/>
          </a:p>
          <a:p>
            <a:pPr algn="just"/>
            <a:r>
              <a:rPr lang="en-US" sz="4000" b="1" u="sng" dirty="0" smtClean="0">
                <a:solidFill>
                  <a:schemeClr val="accent1">
                    <a:lumMod val="75000"/>
                  </a:schemeClr>
                </a:solidFill>
              </a:rPr>
              <a:t>WWW (World Wide Web)</a:t>
            </a:r>
            <a:endParaRPr lang="en-US" b="1" u="sng" dirty="0" smtClean="0">
              <a:solidFill>
                <a:schemeClr val="accent1">
                  <a:lumMod val="75000"/>
                </a:schemeClr>
              </a:solidFill>
            </a:endParaRPr>
          </a:p>
          <a:p>
            <a:pPr lvl="1" algn="just"/>
            <a:r>
              <a:rPr lang="en-US" sz="3200" dirty="0"/>
              <a:t>It is a collection of interconnected documents and other resources, linked by hyperlinks and URLs. In short, the Web is an </a:t>
            </a:r>
            <a:r>
              <a:rPr lang="en-US" sz="3200" dirty="0">
                <a:hlinkClick r:id="rId2" tooltip="Application software"/>
              </a:rPr>
              <a:t>application</a:t>
            </a:r>
            <a:r>
              <a:rPr lang="en-US" sz="3200" dirty="0"/>
              <a:t> running on the Internet</a:t>
            </a:r>
            <a:r>
              <a:rPr lang="en-US" sz="3200" dirty="0" smtClean="0"/>
              <a:t>. </a:t>
            </a:r>
            <a:r>
              <a:rPr lang="en-US" sz="3200" dirty="0"/>
              <a:t>Viewing a </a:t>
            </a:r>
            <a:r>
              <a:rPr lang="en-US" sz="3200" dirty="0">
                <a:hlinkClick r:id="rId3" tooltip="Web &#10;page"/>
              </a:rPr>
              <a:t>web page</a:t>
            </a:r>
            <a:r>
              <a:rPr lang="en-US" sz="3200" dirty="0"/>
              <a:t> on the World Wide Web normally begins either by typing the </a:t>
            </a:r>
            <a:r>
              <a:rPr lang="en-US" sz="3200" dirty="0">
                <a:hlinkClick r:id="rId4" tooltip="Uniform Resource Locator"/>
              </a:rPr>
              <a:t>URL</a:t>
            </a:r>
            <a:r>
              <a:rPr lang="en-US" sz="3200" dirty="0"/>
              <a:t> of the page into a </a:t>
            </a:r>
            <a:r>
              <a:rPr lang="en-US" sz="3200" dirty="0">
                <a:hlinkClick r:id="rId5" tooltip="Web browser"/>
              </a:rPr>
              <a:t>web browser</a:t>
            </a:r>
            <a:r>
              <a:rPr lang="en-US" sz="3200" dirty="0"/>
              <a:t>, or by following a </a:t>
            </a:r>
            <a:r>
              <a:rPr lang="en-US" sz="3200" dirty="0">
                <a:hlinkClick r:id="rId6" tooltip="Hyperlink"/>
              </a:rPr>
              <a:t>hyperlink</a:t>
            </a:r>
            <a:r>
              <a:rPr lang="en-US" sz="3200" dirty="0"/>
              <a:t> to that page or resource. The web browser then initiates a series of communication messages, behind the scenes, in order to fetch and display it.</a:t>
            </a:r>
          </a:p>
          <a:p>
            <a:pPr lvl="1" algn="just"/>
            <a:r>
              <a:rPr lang="en-US" sz="3200" dirty="0"/>
              <a:t>The </a:t>
            </a:r>
            <a:r>
              <a:rPr lang="en-US" sz="3200" b="1" dirty="0"/>
              <a:t>World Wide Web</a:t>
            </a:r>
            <a:r>
              <a:rPr lang="en-US" sz="3200" dirty="0"/>
              <a:t>, abbreviated as </a:t>
            </a:r>
            <a:r>
              <a:rPr lang="en-US" sz="3200" b="1" dirty="0"/>
              <a:t>WWW</a:t>
            </a:r>
            <a:r>
              <a:rPr lang="en-US" sz="3200" dirty="0"/>
              <a:t> and commonly known as </a:t>
            </a:r>
            <a:r>
              <a:rPr lang="en-US" sz="3200" b="1" dirty="0"/>
              <a:t>The Web</a:t>
            </a:r>
            <a:r>
              <a:rPr lang="en-US" sz="3200" dirty="0"/>
              <a:t>, is a system of interlinked </a:t>
            </a:r>
            <a:r>
              <a:rPr lang="en-US" sz="3200" dirty="0">
                <a:hlinkClick r:id="rId7" tooltip="Hypertext"/>
              </a:rPr>
              <a:t>hypertext</a:t>
            </a:r>
            <a:r>
              <a:rPr lang="en-US" sz="3200" dirty="0"/>
              <a:t> documents contained on the </a:t>
            </a:r>
            <a:r>
              <a:rPr lang="en-US" sz="3200" dirty="0">
                <a:hlinkClick r:id="rId8" tooltip="Internet"/>
              </a:rPr>
              <a:t>Internet</a:t>
            </a:r>
            <a:r>
              <a:rPr lang="en-US" sz="3200" dirty="0"/>
              <a:t>. </a:t>
            </a:r>
            <a:endParaRPr lang="en-US" sz="3200" dirty="0" smtClean="0"/>
          </a:p>
          <a:p>
            <a:pPr lvl="1" algn="just"/>
            <a:r>
              <a:rPr lang="en-US" sz="3200" dirty="0" smtClean="0"/>
              <a:t>With </a:t>
            </a:r>
            <a:r>
              <a:rPr lang="en-US" sz="3200" dirty="0"/>
              <a:t>a </a:t>
            </a:r>
            <a:r>
              <a:rPr lang="en-US" sz="3200" dirty="0">
                <a:hlinkClick r:id="rId5" tooltip="Web &#10;browser"/>
              </a:rPr>
              <a:t>web browser</a:t>
            </a:r>
            <a:r>
              <a:rPr lang="en-US" sz="3200" dirty="0"/>
              <a:t>(IE, Fire Fox </a:t>
            </a:r>
            <a:r>
              <a:rPr lang="en-US" sz="3200" dirty="0" err="1"/>
              <a:t>etc</a:t>
            </a:r>
            <a:r>
              <a:rPr lang="en-US" sz="3200" dirty="0"/>
              <a:t>), one can view </a:t>
            </a:r>
            <a:r>
              <a:rPr lang="en-US" sz="3200" dirty="0">
                <a:hlinkClick r:id="rId3" tooltip="Web page"/>
              </a:rPr>
              <a:t>web pages</a:t>
            </a:r>
            <a:r>
              <a:rPr lang="en-US" sz="3200" dirty="0"/>
              <a:t> that may contain </a:t>
            </a:r>
            <a:r>
              <a:rPr lang="en-US" sz="3200" dirty="0">
                <a:hlinkClick r:id="rId9" tooltip="Writing"/>
              </a:rPr>
              <a:t>text</a:t>
            </a:r>
            <a:r>
              <a:rPr lang="en-US" sz="3200" dirty="0"/>
              <a:t>, formatted text,  </a:t>
            </a:r>
            <a:r>
              <a:rPr lang="en-US" sz="3200" dirty="0">
                <a:hlinkClick r:id="rId10" tooltip="Image"/>
              </a:rPr>
              <a:t>images</a:t>
            </a:r>
            <a:r>
              <a:rPr lang="en-US" sz="3200" dirty="0"/>
              <a:t>, </a:t>
            </a:r>
            <a:r>
              <a:rPr lang="en-US" sz="3200" dirty="0">
                <a:hlinkClick r:id="rId11" tooltip="Video"/>
              </a:rPr>
              <a:t>videos</a:t>
            </a:r>
            <a:r>
              <a:rPr lang="en-US" sz="3200" dirty="0"/>
              <a:t>, animations and other </a:t>
            </a:r>
            <a:r>
              <a:rPr lang="en-US" sz="3200" dirty="0">
                <a:hlinkClick r:id="rId12" tooltip="Multimedia"/>
              </a:rPr>
              <a:t>multimedia</a:t>
            </a:r>
            <a:r>
              <a:rPr lang="en-US" sz="3200" dirty="0"/>
              <a:t>(audio files </a:t>
            </a:r>
            <a:r>
              <a:rPr lang="en-US" sz="3200" dirty="0" err="1"/>
              <a:t>etc</a:t>
            </a:r>
            <a:r>
              <a:rPr lang="en-US" sz="3200" dirty="0"/>
              <a:t>) and navigate between them(web pages) by using </a:t>
            </a:r>
            <a:r>
              <a:rPr lang="en-US" sz="3200" dirty="0">
                <a:hlinkClick r:id="rId6" tooltip="Hyperlink"/>
              </a:rPr>
              <a:t>hyperlinks</a:t>
            </a:r>
            <a:r>
              <a:rPr lang="en-US" sz="3200" dirty="0"/>
              <a:t>. </a:t>
            </a:r>
            <a:endParaRPr lang="en-US" sz="3200" dirty="0" smtClean="0"/>
          </a:p>
          <a:p>
            <a:pPr lvl="1" algn="just"/>
            <a:r>
              <a:rPr lang="en-US" sz="3200" dirty="0" smtClean="0"/>
              <a:t>Without </a:t>
            </a:r>
            <a:r>
              <a:rPr lang="en-US" sz="3200" dirty="0"/>
              <a:t>the World Wide Web, there would be no e-commerce. The invention of the web brought an extraordinary expansion of digital services to millions of computer users</a:t>
            </a:r>
            <a:r>
              <a:rPr lang="en-US" sz="3200" dirty="0" smtClean="0"/>
              <a:t>.</a:t>
            </a:r>
            <a:endParaRPr lang="en-US" sz="3200" dirty="0"/>
          </a:p>
        </p:txBody>
      </p:sp>
    </p:spTree>
    <p:extLst>
      <p:ext uri="{BB962C8B-B14F-4D97-AF65-F5344CB8AC3E}">
        <p14:creationId xmlns:p14="http://schemas.microsoft.com/office/powerpoint/2010/main" val="23662826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76200"/>
            <a:ext cx="10972800" cy="1143000"/>
          </a:xfrm>
        </p:spPr>
        <p:txBody>
          <a:bodyPr/>
          <a:lstStyle/>
          <a:p>
            <a:r>
              <a:rPr lang="en-US" dirty="0" smtClean="0"/>
              <a:t>Framework of E-Commerce</a:t>
            </a:r>
            <a:endParaRPr lang="en-US" dirty="0"/>
          </a:p>
        </p:txBody>
      </p:sp>
      <p:sp>
        <p:nvSpPr>
          <p:cNvPr id="8" name="Content Placeholder 7"/>
          <p:cNvSpPr>
            <a:spLocks noGrp="1"/>
          </p:cNvSpPr>
          <p:nvPr>
            <p:ph idx="1"/>
          </p:nvPr>
        </p:nvSpPr>
        <p:spPr>
          <a:xfrm>
            <a:off x="609600" y="1295400"/>
            <a:ext cx="10972800" cy="5257800"/>
          </a:xfrm>
        </p:spPr>
        <p:txBody>
          <a:bodyPr>
            <a:normAutofit/>
          </a:bodyPr>
          <a:lstStyle/>
          <a:p>
            <a:pPr marL="0" indent="0" algn="just">
              <a:buNone/>
            </a:pPr>
            <a:r>
              <a:rPr lang="en-US" sz="4500" b="1" dirty="0" smtClean="0"/>
              <a:t>Infrastructure</a:t>
            </a:r>
            <a:endParaRPr lang="en-US" b="1" dirty="0" smtClean="0"/>
          </a:p>
          <a:p>
            <a:pPr algn="just"/>
            <a:r>
              <a:rPr lang="en-US" sz="4000" b="1" u="sng" dirty="0" smtClean="0">
                <a:solidFill>
                  <a:schemeClr val="accent1">
                    <a:lumMod val="75000"/>
                  </a:schemeClr>
                </a:solidFill>
              </a:rPr>
              <a:t>WWW (World Wide Web)</a:t>
            </a:r>
            <a:endParaRPr lang="en-US" b="1" u="sng" dirty="0" smtClean="0">
              <a:solidFill>
                <a:schemeClr val="accent1">
                  <a:lumMod val="75000"/>
                </a:schemeClr>
              </a:solidFill>
            </a:endParaRPr>
          </a:p>
          <a:p>
            <a:pPr lvl="1" algn="just"/>
            <a:r>
              <a:rPr lang="en-US" b="1" i="1" dirty="0"/>
              <a:t>HTML(Hypertext Markup Language) -&gt; </a:t>
            </a:r>
            <a:r>
              <a:rPr lang="en-US" dirty="0"/>
              <a:t>HTML was designed to display </a:t>
            </a:r>
            <a:r>
              <a:rPr lang="en-US" dirty="0" smtClean="0"/>
              <a:t>data in a web page.</a:t>
            </a:r>
          </a:p>
          <a:p>
            <a:pPr marL="457200" lvl="1" indent="0" algn="just">
              <a:buNone/>
            </a:pPr>
            <a:endParaRPr lang="en-US" dirty="0"/>
          </a:p>
          <a:p>
            <a:pPr lvl="1" algn="just"/>
            <a:r>
              <a:rPr lang="en-US" dirty="0"/>
              <a:t>HTML (Hypertext Markup Language) is a relatively easy-to-use generalized markup language that provides a fixed set of markup "tags" that are used to format a Web page. It is used to set the style and page setup design for a document including designing text in a table format, positioning the tables, and  different text formatting options. </a:t>
            </a:r>
            <a:endParaRPr lang="en-US" dirty="0" smtClean="0"/>
          </a:p>
          <a:p>
            <a:pPr marL="457200" lvl="1" indent="0" algn="just">
              <a:buNone/>
            </a:pPr>
            <a:endParaRPr lang="en-US" sz="2400" dirty="0"/>
          </a:p>
          <a:p>
            <a:pPr lvl="1" algn="just"/>
            <a:r>
              <a:rPr lang="en-US" dirty="0"/>
              <a:t>HTML web pages can be created with any text editor, such notepad or </a:t>
            </a:r>
            <a:r>
              <a:rPr lang="en-US" dirty="0" err="1"/>
              <a:t>wordpad</a:t>
            </a:r>
            <a:r>
              <a:rPr lang="en-US" dirty="0"/>
              <a:t> , or any one of several web page development tools such as </a:t>
            </a:r>
            <a:r>
              <a:rPr lang="en-US" dirty="0" err="1"/>
              <a:t>Frontpage</a:t>
            </a:r>
            <a:r>
              <a:rPr lang="en-US" dirty="0"/>
              <a:t>, Dreamweaver, </a:t>
            </a:r>
            <a:r>
              <a:rPr lang="en-US" dirty="0" err="1"/>
              <a:t>TinyHtml</a:t>
            </a:r>
            <a:r>
              <a:rPr lang="en-US" dirty="0"/>
              <a:t> etc. </a:t>
            </a:r>
            <a:endParaRPr lang="en-US" sz="2400" dirty="0"/>
          </a:p>
        </p:txBody>
      </p:sp>
    </p:spTree>
    <p:extLst>
      <p:ext uri="{BB962C8B-B14F-4D97-AF65-F5344CB8AC3E}">
        <p14:creationId xmlns:p14="http://schemas.microsoft.com/office/powerpoint/2010/main" val="42847664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76200"/>
            <a:ext cx="10972800" cy="1143000"/>
          </a:xfrm>
        </p:spPr>
        <p:txBody>
          <a:bodyPr/>
          <a:lstStyle/>
          <a:p>
            <a:r>
              <a:rPr lang="en-US" dirty="0" smtClean="0"/>
              <a:t>Framework of E-Commerce</a:t>
            </a:r>
            <a:endParaRPr lang="en-US" dirty="0"/>
          </a:p>
        </p:txBody>
      </p:sp>
      <p:sp>
        <p:nvSpPr>
          <p:cNvPr id="8" name="Content Placeholder 7"/>
          <p:cNvSpPr>
            <a:spLocks noGrp="1"/>
          </p:cNvSpPr>
          <p:nvPr>
            <p:ph idx="1"/>
          </p:nvPr>
        </p:nvSpPr>
        <p:spPr>
          <a:xfrm>
            <a:off x="609600" y="1143000"/>
            <a:ext cx="11379200" cy="5638800"/>
          </a:xfrm>
        </p:spPr>
        <p:txBody>
          <a:bodyPr>
            <a:normAutofit fontScale="62500" lnSpcReduction="20000"/>
          </a:bodyPr>
          <a:lstStyle/>
          <a:p>
            <a:pPr marL="0" indent="0" algn="just">
              <a:buNone/>
            </a:pPr>
            <a:r>
              <a:rPr lang="en-US" sz="5800" b="1" dirty="0" smtClean="0"/>
              <a:t>Services</a:t>
            </a:r>
            <a:endParaRPr lang="en-US" sz="4500" b="1" dirty="0" smtClean="0"/>
          </a:p>
          <a:p>
            <a:pPr lvl="0"/>
            <a:r>
              <a:rPr lang="en-US" b="1" dirty="0"/>
              <a:t>E-mail or Electronic Mail:</a:t>
            </a:r>
            <a:endParaRPr lang="en-US" dirty="0"/>
          </a:p>
          <a:p>
            <a:pPr lvl="1" algn="just"/>
            <a:r>
              <a:rPr lang="en-US" sz="3200" dirty="0"/>
              <a:t>Since its earliest days, </a:t>
            </a:r>
            <a:r>
              <a:rPr lang="en-US" sz="3200" b="1" dirty="0"/>
              <a:t>electronic mail</a:t>
            </a:r>
            <a:r>
              <a:rPr lang="en-US" sz="3200" dirty="0"/>
              <a:t>, or </a:t>
            </a:r>
            <a:r>
              <a:rPr lang="en-US" sz="3200" b="1" dirty="0"/>
              <a:t>email</a:t>
            </a:r>
            <a:r>
              <a:rPr lang="en-US" sz="3200" dirty="0"/>
              <a:t>, has been the most used application of the Internet.  </a:t>
            </a:r>
            <a:r>
              <a:rPr lang="en-US" sz="3200" b="1" dirty="0"/>
              <a:t>E-mail</a:t>
            </a:r>
            <a:r>
              <a:rPr lang="en-US" sz="3200" dirty="0"/>
              <a:t> uses a series of protocols to enable messages containing </a:t>
            </a:r>
            <a:r>
              <a:rPr lang="en-US" sz="3200" b="1" dirty="0"/>
              <a:t>text</a:t>
            </a:r>
            <a:r>
              <a:rPr lang="en-US" sz="3200" dirty="0"/>
              <a:t>, </a:t>
            </a:r>
            <a:r>
              <a:rPr lang="en-US" sz="3200" b="1" dirty="0"/>
              <a:t>images</a:t>
            </a:r>
            <a:r>
              <a:rPr lang="en-US" sz="3200" dirty="0"/>
              <a:t>, </a:t>
            </a:r>
            <a:r>
              <a:rPr lang="en-US" sz="3200" b="1" dirty="0"/>
              <a:t>sound</a:t>
            </a:r>
            <a:r>
              <a:rPr lang="en-US" sz="3200" dirty="0"/>
              <a:t>, and </a:t>
            </a:r>
            <a:r>
              <a:rPr lang="en-US" sz="3200" b="1" dirty="0"/>
              <a:t>video</a:t>
            </a:r>
            <a:r>
              <a:rPr lang="en-US" sz="3200" dirty="0"/>
              <a:t> clips to be transferred from one Internet user to another. Because of its flexibility and speed, it is now the most popular form of </a:t>
            </a:r>
            <a:r>
              <a:rPr lang="en-US" sz="3200" b="1" dirty="0"/>
              <a:t>business communication</a:t>
            </a:r>
            <a:r>
              <a:rPr lang="en-US" sz="3200" dirty="0"/>
              <a:t> – more popular than the </a:t>
            </a:r>
            <a:r>
              <a:rPr lang="en-US" sz="3200" b="1" dirty="0"/>
              <a:t>phone</a:t>
            </a:r>
            <a:r>
              <a:rPr lang="en-US" sz="3200" dirty="0"/>
              <a:t>, </a:t>
            </a:r>
            <a:r>
              <a:rPr lang="en-US" sz="3200" b="1" dirty="0"/>
              <a:t>fax</a:t>
            </a:r>
            <a:r>
              <a:rPr lang="en-US" sz="3200" dirty="0"/>
              <a:t> or any </a:t>
            </a:r>
            <a:r>
              <a:rPr lang="en-US" sz="3200" b="1" dirty="0"/>
              <a:t>postal services</a:t>
            </a:r>
            <a:r>
              <a:rPr lang="en-US" sz="3200" dirty="0"/>
              <a:t>.</a:t>
            </a:r>
          </a:p>
          <a:p>
            <a:pPr lvl="1" algn="just"/>
            <a:r>
              <a:rPr lang="en-US" sz="3200" dirty="0"/>
              <a:t>E-mail, for example, can be used as a very </a:t>
            </a:r>
            <a:r>
              <a:rPr lang="en-US" sz="3200" b="1" dirty="0"/>
              <a:t>effective marketing tool</a:t>
            </a:r>
            <a:r>
              <a:rPr lang="en-US" sz="3200" dirty="0"/>
              <a:t>. E-commerce </a:t>
            </a:r>
            <a:r>
              <a:rPr lang="en-US" sz="3200" b="1" dirty="0"/>
              <a:t>sites</a:t>
            </a:r>
            <a:r>
              <a:rPr lang="en-US" sz="3200" dirty="0"/>
              <a:t> can buy e-mail lists from various sources and collate(bring together) them with lists of their current customers to create a targeted advertising message that can be quickly and economically delivered and will produce a </a:t>
            </a:r>
            <a:r>
              <a:rPr lang="en-US" sz="3200" b="1" dirty="0"/>
              <a:t>creditable response</a:t>
            </a:r>
            <a:r>
              <a:rPr lang="en-US" sz="3200" dirty="0"/>
              <a:t>.  Email messages include </a:t>
            </a:r>
            <a:r>
              <a:rPr lang="en-US" sz="3200" b="1" dirty="0"/>
              <a:t>commercial</a:t>
            </a:r>
            <a:r>
              <a:rPr lang="en-US" sz="3200" dirty="0"/>
              <a:t>, </a:t>
            </a:r>
            <a:r>
              <a:rPr lang="en-US" sz="3200" b="1" dirty="0"/>
              <a:t>personal</a:t>
            </a:r>
            <a:r>
              <a:rPr lang="en-US" sz="3200" dirty="0"/>
              <a:t>, </a:t>
            </a:r>
            <a:r>
              <a:rPr lang="en-US" sz="3200" b="1" dirty="0"/>
              <a:t>spam</a:t>
            </a:r>
            <a:r>
              <a:rPr lang="en-US" sz="3200" dirty="0"/>
              <a:t> and </a:t>
            </a:r>
            <a:r>
              <a:rPr lang="en-US" sz="3200" b="1" dirty="0"/>
              <a:t>junk</a:t>
            </a:r>
            <a:r>
              <a:rPr lang="en-US" sz="3200" dirty="0"/>
              <a:t> etc. </a:t>
            </a:r>
            <a:endParaRPr lang="en-US" sz="3200" dirty="0" smtClean="0"/>
          </a:p>
          <a:p>
            <a:pPr lvl="2"/>
            <a:r>
              <a:rPr lang="en-US" sz="2600" b="1" dirty="0"/>
              <a:t>Spam</a:t>
            </a:r>
            <a:r>
              <a:rPr lang="en-US" sz="2600" dirty="0"/>
              <a:t> -- usually refers to </a:t>
            </a:r>
            <a:r>
              <a:rPr lang="en-US" sz="2600" b="1" dirty="0"/>
              <a:t>advertising e-mails</a:t>
            </a:r>
            <a:r>
              <a:rPr lang="en-US" sz="2600" dirty="0"/>
              <a:t> sent out </a:t>
            </a:r>
            <a:r>
              <a:rPr lang="en-US" sz="2600" b="1" dirty="0"/>
              <a:t>randomly</a:t>
            </a:r>
            <a:r>
              <a:rPr lang="en-US" sz="2600" dirty="0"/>
              <a:t> to </a:t>
            </a:r>
            <a:r>
              <a:rPr lang="en-US" sz="2600" b="1" dirty="0"/>
              <a:t>generated</a:t>
            </a:r>
            <a:r>
              <a:rPr lang="en-US" sz="2600" dirty="0"/>
              <a:t> e-mail addresses. </a:t>
            </a:r>
          </a:p>
          <a:p>
            <a:pPr lvl="2" algn="just"/>
            <a:r>
              <a:rPr lang="en-US" sz="2600" b="1" dirty="0"/>
              <a:t>Junk e-mails -- </a:t>
            </a:r>
            <a:r>
              <a:rPr lang="en-US" sz="2600" dirty="0"/>
              <a:t> are usually sent from sites which have a </a:t>
            </a:r>
            <a:r>
              <a:rPr lang="en-US" sz="2600" b="1" dirty="0"/>
              <a:t>record</a:t>
            </a:r>
            <a:r>
              <a:rPr lang="en-US" sz="2600" dirty="0"/>
              <a:t> of your e-mail address either because you have signed onto(sites) them using your e-mail as your </a:t>
            </a:r>
            <a:r>
              <a:rPr lang="en-US" sz="2600" b="1" dirty="0" err="1"/>
              <a:t>userid</a:t>
            </a:r>
            <a:r>
              <a:rPr lang="en-US" sz="2600" dirty="0"/>
              <a:t>, or because you have </a:t>
            </a:r>
            <a:r>
              <a:rPr lang="en-US" sz="2600" b="1" dirty="0"/>
              <a:t>ticked</a:t>
            </a:r>
            <a:r>
              <a:rPr lang="en-US" sz="2600" dirty="0"/>
              <a:t> the appropriate box(check box) on the web-site allowing them to use your e-mail address in this way.</a:t>
            </a:r>
          </a:p>
          <a:p>
            <a:pPr algn="just"/>
            <a:endParaRPr lang="en-US" dirty="0"/>
          </a:p>
          <a:p>
            <a:pPr marL="0" indent="0" algn="just">
              <a:buNone/>
            </a:pPr>
            <a:endParaRPr lang="en-US" b="1" dirty="0" smtClean="0"/>
          </a:p>
        </p:txBody>
      </p:sp>
    </p:spTree>
    <p:extLst>
      <p:ext uri="{BB962C8B-B14F-4D97-AF65-F5344CB8AC3E}">
        <p14:creationId xmlns:p14="http://schemas.microsoft.com/office/powerpoint/2010/main" val="26197517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76200"/>
            <a:ext cx="10972800" cy="1143000"/>
          </a:xfrm>
        </p:spPr>
        <p:txBody>
          <a:bodyPr/>
          <a:lstStyle/>
          <a:p>
            <a:r>
              <a:rPr lang="en-US" dirty="0" smtClean="0"/>
              <a:t>Framework of E-Commerce</a:t>
            </a:r>
            <a:endParaRPr lang="en-US" dirty="0"/>
          </a:p>
        </p:txBody>
      </p:sp>
      <p:sp>
        <p:nvSpPr>
          <p:cNvPr id="8" name="Content Placeholder 7"/>
          <p:cNvSpPr>
            <a:spLocks noGrp="1"/>
          </p:cNvSpPr>
          <p:nvPr>
            <p:ph idx="1"/>
          </p:nvPr>
        </p:nvSpPr>
        <p:spPr>
          <a:xfrm>
            <a:off x="304800" y="1066800"/>
            <a:ext cx="11582400" cy="3962400"/>
          </a:xfrm>
        </p:spPr>
        <p:txBody>
          <a:bodyPr>
            <a:normAutofit fontScale="77500" lnSpcReduction="20000"/>
          </a:bodyPr>
          <a:lstStyle/>
          <a:p>
            <a:pPr marL="0" indent="0" algn="just">
              <a:buNone/>
            </a:pPr>
            <a:r>
              <a:rPr lang="en-US" sz="4500" b="1" dirty="0" smtClean="0"/>
              <a:t>Services</a:t>
            </a:r>
          </a:p>
          <a:p>
            <a:pPr lvl="0" algn="just"/>
            <a:r>
              <a:rPr lang="en-US" sz="2800" b="1" dirty="0"/>
              <a:t>Search Engine(user web crawlers or spiders also called bots, automated </a:t>
            </a:r>
            <a:r>
              <a:rPr lang="en-US" sz="2800" b="1" dirty="0" smtClean="0"/>
              <a:t>programs)</a:t>
            </a:r>
            <a:endParaRPr lang="en-US" sz="2800" dirty="0"/>
          </a:p>
          <a:p>
            <a:pPr lvl="1" algn="just"/>
            <a:r>
              <a:rPr lang="en-US" sz="2400" b="1" dirty="0"/>
              <a:t>Identifies web pages that appears to match keywords, also called queries, typed by the user and provides a list of the best matches.</a:t>
            </a:r>
            <a:endParaRPr lang="en-US" sz="2400" dirty="0"/>
          </a:p>
          <a:p>
            <a:pPr lvl="1" algn="just"/>
            <a:r>
              <a:rPr lang="en-US" sz="2400" dirty="0" smtClean="0"/>
              <a:t>No </a:t>
            </a:r>
            <a:r>
              <a:rPr lang="en-US" sz="2400" dirty="0"/>
              <a:t>one knows for sure how many web pages there really are. But obviously with so many web pages, finding web specific pages than can help you or your business, nearly instantly, is an important problem. The question is: how can you find the one or two web pages you really want and need out of the 50 billion indexed web pages? </a:t>
            </a:r>
          </a:p>
          <a:p>
            <a:pPr lvl="1" algn="just"/>
            <a:r>
              <a:rPr lang="en-US" sz="2400" dirty="0" smtClean="0"/>
              <a:t>Search </a:t>
            </a:r>
            <a:r>
              <a:rPr lang="en-US" sz="2400" dirty="0"/>
              <a:t>engines (Google, Yahoo, </a:t>
            </a:r>
            <a:r>
              <a:rPr lang="en-US" sz="2400" dirty="0" err="1"/>
              <a:t>Altavista</a:t>
            </a:r>
            <a:r>
              <a:rPr lang="en-US" sz="2400" dirty="0"/>
              <a:t>, Msn windows live search, AOL, ask.com ) solve the problem of finding useful information on the web nearly instantly. There are hundreds of different search engines in the world, but the vast majority of the search results are supplied </a:t>
            </a:r>
            <a:r>
              <a:rPr lang="en-US" sz="2500" dirty="0"/>
              <a:t>by the top fine providers.</a:t>
            </a:r>
          </a:p>
        </p:txBody>
      </p:sp>
      <p:pic>
        <p:nvPicPr>
          <p:cNvPr id="1026" name="Picture 1" descr="C:\Documents and Settings\qasim\Desktop\E@Commerce\112109-0136100651_il\0136100651_il\M03\fig03_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400" y="4876800"/>
            <a:ext cx="9956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95762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76200"/>
            <a:ext cx="10972800" cy="1143000"/>
          </a:xfrm>
        </p:spPr>
        <p:txBody>
          <a:bodyPr/>
          <a:lstStyle/>
          <a:p>
            <a:r>
              <a:rPr lang="en-US" dirty="0" smtClean="0"/>
              <a:t>Framework of E-Commerce</a:t>
            </a:r>
            <a:endParaRPr lang="en-US" dirty="0"/>
          </a:p>
        </p:txBody>
      </p:sp>
      <p:sp>
        <p:nvSpPr>
          <p:cNvPr id="8" name="Content Placeholder 7"/>
          <p:cNvSpPr>
            <a:spLocks noGrp="1"/>
          </p:cNvSpPr>
          <p:nvPr>
            <p:ph idx="1"/>
          </p:nvPr>
        </p:nvSpPr>
        <p:spPr>
          <a:xfrm>
            <a:off x="304800" y="1066800"/>
            <a:ext cx="11582400" cy="5638800"/>
          </a:xfrm>
        </p:spPr>
        <p:txBody>
          <a:bodyPr>
            <a:normAutofit lnSpcReduction="10000"/>
          </a:bodyPr>
          <a:lstStyle/>
          <a:p>
            <a:pPr marL="0" indent="0" algn="just">
              <a:buNone/>
            </a:pPr>
            <a:r>
              <a:rPr lang="en-US" sz="4500" b="1" dirty="0" smtClean="0"/>
              <a:t>Services</a:t>
            </a:r>
          </a:p>
          <a:p>
            <a:pPr lvl="0" algn="just"/>
            <a:r>
              <a:rPr lang="en-US" sz="2400" b="1" dirty="0"/>
              <a:t>INTELLIGENT AGENTS (BOTS)</a:t>
            </a:r>
            <a:endParaRPr lang="en-US" sz="2400" dirty="0"/>
          </a:p>
          <a:p>
            <a:pPr lvl="1" algn="just"/>
            <a:r>
              <a:rPr lang="en-US" sz="2000" dirty="0" smtClean="0"/>
              <a:t>Software </a:t>
            </a:r>
            <a:r>
              <a:rPr lang="en-US" sz="2000" dirty="0"/>
              <a:t>programs that gathers and/or filters information on a specific topic and then provides a list of results for the user ranked in a number of ways, such as from lowest price to availability or to delivery terms. Intelligent agents were originally invented by computer scientists interested in the development of artificial intelligence (a family of related technologies that attempt to imbue computers with human – like intelligence). </a:t>
            </a:r>
          </a:p>
          <a:p>
            <a:pPr lvl="1" algn="just"/>
            <a:r>
              <a:rPr lang="en-US" sz="2000" dirty="0"/>
              <a:t>Many different types of </a:t>
            </a:r>
            <a:r>
              <a:rPr lang="en-US" sz="2000" b="1" dirty="0"/>
              <a:t>intelligent agents</a:t>
            </a:r>
            <a:r>
              <a:rPr lang="en-US" sz="2000" dirty="0"/>
              <a:t> or </a:t>
            </a:r>
            <a:r>
              <a:rPr lang="en-US" sz="2000" b="1" dirty="0"/>
              <a:t>software robots</a:t>
            </a:r>
            <a:r>
              <a:rPr lang="en-US" sz="2000" dirty="0"/>
              <a:t> are being used on e-commerce sites. For example, </a:t>
            </a:r>
            <a:r>
              <a:rPr lang="en-US" sz="2000" b="1" dirty="0"/>
              <a:t>search bots</a:t>
            </a:r>
            <a:r>
              <a:rPr lang="en-US" sz="2000" dirty="0"/>
              <a:t> are used to gather and filter information on Altavista.com; </a:t>
            </a:r>
            <a:r>
              <a:rPr lang="en-US" sz="2000" b="1" dirty="0"/>
              <a:t>shopping bots</a:t>
            </a:r>
            <a:r>
              <a:rPr lang="en-US" sz="2000" dirty="0"/>
              <a:t> such as MySimon.com </a:t>
            </a:r>
            <a:r>
              <a:rPr lang="en-US" sz="2000" b="1" dirty="0"/>
              <a:t>search online retail sites</a:t>
            </a:r>
            <a:r>
              <a:rPr lang="en-US" sz="2000" dirty="0"/>
              <a:t> and provide a list of the availability(in inventory or not) and pricing for products. For instance, you can use MySimon’s.com shopping bot to search for a Sony digital camera. The bot provides a list of online retailers that carry a particular camera model, as well as report about whether it is in inventory and the price and shipping charges. </a:t>
            </a:r>
          </a:p>
        </p:txBody>
      </p:sp>
    </p:spTree>
    <p:extLst>
      <p:ext uri="{BB962C8B-B14F-4D97-AF65-F5344CB8AC3E}">
        <p14:creationId xmlns:p14="http://schemas.microsoft.com/office/powerpoint/2010/main" val="7584722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76200"/>
            <a:ext cx="10972800" cy="1143000"/>
          </a:xfrm>
        </p:spPr>
        <p:txBody>
          <a:bodyPr/>
          <a:lstStyle/>
          <a:p>
            <a:r>
              <a:rPr lang="en-US" dirty="0" smtClean="0"/>
              <a:t>Framework of E-Commerce</a:t>
            </a:r>
            <a:endParaRPr lang="en-US" dirty="0"/>
          </a:p>
        </p:txBody>
      </p:sp>
      <p:sp>
        <p:nvSpPr>
          <p:cNvPr id="8" name="Content Placeholder 7"/>
          <p:cNvSpPr>
            <a:spLocks noGrp="1"/>
          </p:cNvSpPr>
          <p:nvPr>
            <p:ph idx="1"/>
          </p:nvPr>
        </p:nvSpPr>
        <p:spPr>
          <a:xfrm>
            <a:off x="304800" y="1066800"/>
            <a:ext cx="11582400" cy="5638800"/>
          </a:xfrm>
        </p:spPr>
        <p:txBody>
          <a:bodyPr>
            <a:normAutofit fontScale="92500" lnSpcReduction="10000"/>
          </a:bodyPr>
          <a:lstStyle/>
          <a:p>
            <a:pPr marL="0" indent="0" algn="just">
              <a:buNone/>
            </a:pPr>
            <a:r>
              <a:rPr lang="en-US" sz="4500" b="1" dirty="0" smtClean="0"/>
              <a:t>Services</a:t>
            </a:r>
          </a:p>
          <a:p>
            <a:pPr lvl="0" algn="just"/>
            <a:r>
              <a:rPr lang="en-US" sz="2400" b="1" dirty="0"/>
              <a:t>INTELLIGENT AGENTS (BOTS)</a:t>
            </a:r>
            <a:endParaRPr lang="en-US" sz="2400" dirty="0"/>
          </a:p>
          <a:p>
            <a:pPr lvl="1" algn="just"/>
            <a:r>
              <a:rPr lang="en-US" sz="2000" dirty="0" smtClean="0"/>
              <a:t>Another </a:t>
            </a:r>
            <a:r>
              <a:rPr lang="en-US" sz="2000" dirty="0"/>
              <a:t>type of bot, called a </a:t>
            </a:r>
            <a:r>
              <a:rPr lang="en-US" sz="2000" b="1" dirty="0"/>
              <a:t>web monitoring bot</a:t>
            </a:r>
            <a:r>
              <a:rPr lang="en-US" sz="2000" dirty="0"/>
              <a:t>, allows you to monitor for updated material on the web, and will e-mail you when a selected site has new or changed information. </a:t>
            </a:r>
          </a:p>
          <a:p>
            <a:pPr lvl="1" algn="just"/>
            <a:r>
              <a:rPr lang="en-US" sz="2000" b="1" dirty="0"/>
              <a:t>News Bots</a:t>
            </a:r>
            <a:r>
              <a:rPr lang="en-US" sz="2000" dirty="0"/>
              <a:t> will create custom newspapers or clip articles for you in newspapers around the world. </a:t>
            </a:r>
            <a:r>
              <a:rPr lang="en-US" sz="2000" b="1" dirty="0" err="1"/>
              <a:t>Rss</a:t>
            </a:r>
            <a:r>
              <a:rPr lang="en-US" sz="2000" dirty="0"/>
              <a:t>(Really simple syndication), is also a kind of </a:t>
            </a:r>
            <a:r>
              <a:rPr lang="en-US" sz="2000" b="1" dirty="0"/>
              <a:t>automated program</a:t>
            </a:r>
            <a:r>
              <a:rPr lang="en-US" sz="2000" dirty="0"/>
              <a:t> that send updates and news to subscribers, and is quickly becoming the most common type of web content monitoring tool. </a:t>
            </a:r>
          </a:p>
          <a:p>
            <a:pPr lvl="1" algn="just"/>
            <a:r>
              <a:rPr lang="en-US" sz="2000" b="1" dirty="0" err="1"/>
              <a:t>ChatterBots</a:t>
            </a:r>
            <a:r>
              <a:rPr lang="en-US" sz="2000" b="1" dirty="0"/>
              <a:t>: </a:t>
            </a:r>
            <a:r>
              <a:rPr lang="en-US" sz="2000" dirty="0"/>
              <a:t>INTELLIGENT AGENTS (COMPTUER PROGRAMS) that could converse with a customer over the telephone or the web either in text or voice modes. Some time called remote agents. </a:t>
            </a:r>
            <a:r>
              <a:rPr lang="en-US" sz="2000" dirty="0" err="1"/>
              <a:t>Chatterbots</a:t>
            </a:r>
            <a:r>
              <a:rPr lang="en-US" sz="2000" dirty="0"/>
              <a:t> were programmed to both recognize human speech and to respond with meaningful suggestions or questions. If you call a large bank, credit card provider, or your cell service provider, chances are good you will be encouraged to talk with a </a:t>
            </a:r>
            <a:r>
              <a:rPr lang="en-US" sz="2000" dirty="0" err="1"/>
              <a:t>chatterbot</a:t>
            </a:r>
            <a:r>
              <a:rPr lang="en-US" sz="2000" dirty="0"/>
              <a:t>. They are on duty 24/7, cost very little to operate and can answer many questions of consumers using natural language. Millions of transactions in the United States and Europe are handled by </a:t>
            </a:r>
            <a:r>
              <a:rPr lang="en-US" sz="2000" dirty="0" err="1"/>
              <a:t>chatterbots</a:t>
            </a:r>
            <a:r>
              <a:rPr lang="en-US" sz="2000" dirty="0"/>
              <a:t> every day. </a:t>
            </a:r>
          </a:p>
        </p:txBody>
      </p:sp>
    </p:spTree>
    <p:extLst>
      <p:ext uri="{BB962C8B-B14F-4D97-AF65-F5344CB8AC3E}">
        <p14:creationId xmlns:p14="http://schemas.microsoft.com/office/powerpoint/2010/main" val="3605799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76200"/>
            <a:ext cx="10972800" cy="1143000"/>
          </a:xfrm>
        </p:spPr>
        <p:txBody>
          <a:bodyPr/>
          <a:lstStyle/>
          <a:p>
            <a:r>
              <a:rPr lang="en-US" dirty="0" smtClean="0"/>
              <a:t>Framework of E-Commerce</a:t>
            </a:r>
            <a:endParaRPr lang="en-US" dirty="0"/>
          </a:p>
        </p:txBody>
      </p:sp>
      <p:sp>
        <p:nvSpPr>
          <p:cNvPr id="8" name="Content Placeholder 7"/>
          <p:cNvSpPr>
            <a:spLocks noGrp="1"/>
          </p:cNvSpPr>
          <p:nvPr>
            <p:ph idx="1"/>
          </p:nvPr>
        </p:nvSpPr>
        <p:spPr>
          <a:xfrm>
            <a:off x="304800" y="1066800"/>
            <a:ext cx="11582400" cy="5638800"/>
          </a:xfrm>
        </p:spPr>
        <p:txBody>
          <a:bodyPr>
            <a:normAutofit fontScale="92500" lnSpcReduction="10000"/>
          </a:bodyPr>
          <a:lstStyle/>
          <a:p>
            <a:pPr marL="0" indent="0" algn="just">
              <a:buNone/>
            </a:pPr>
            <a:r>
              <a:rPr lang="en-US" sz="4500" b="1" dirty="0" smtClean="0"/>
              <a:t>Services</a:t>
            </a:r>
          </a:p>
          <a:p>
            <a:pPr lvl="0" algn="just"/>
            <a:r>
              <a:rPr lang="en-US" sz="2400" b="1" dirty="0"/>
              <a:t>Instant Messaging (IM):   </a:t>
            </a:r>
            <a:endParaRPr lang="en-US" sz="2400" dirty="0"/>
          </a:p>
          <a:p>
            <a:pPr lvl="1" algn="just"/>
            <a:r>
              <a:rPr lang="en-US" sz="2000" dirty="0"/>
              <a:t>One of the fastest growing forms of online human communication is instant messaging (IM). IM send text messages in real time, one line at a time, unlike e-mail. E-mail messages have a time lag of several seconds to minutes between when messages are sent and received. IM displays lines of text entered on a computer almost instantaneously. Recipients can then respond immediately to the send the same way, making the communication more like a live conversation. </a:t>
            </a:r>
          </a:p>
          <a:p>
            <a:pPr lvl="1" algn="just"/>
            <a:r>
              <a:rPr lang="en-US" sz="2000" dirty="0"/>
              <a:t>To use IM, users identify a </a:t>
            </a:r>
            <a:r>
              <a:rPr lang="en-US" sz="2000" b="1" dirty="0"/>
              <a:t>buddy</a:t>
            </a:r>
            <a:r>
              <a:rPr lang="en-US" sz="2000" dirty="0"/>
              <a:t> list they want to communicate with, and then enter short text messages that their buddies will receive instantly (if they are online at the time). And although text remains the primary communication mechanism in IM, users can insert audio clips or photos into their instant messages, and even participate in video conferencing. Can also share files. </a:t>
            </a:r>
          </a:p>
          <a:p>
            <a:pPr lvl="1" algn="just"/>
            <a:r>
              <a:rPr lang="en-US" sz="2000" dirty="0"/>
              <a:t>The IM systems are AOL, YAHOO, GOOGLE TALK, SKYPE, MSN etc. </a:t>
            </a:r>
          </a:p>
          <a:p>
            <a:pPr lvl="1" algn="just"/>
            <a:r>
              <a:rPr lang="en-US" sz="2000" b="1" dirty="0"/>
              <a:t>Instant messaging has been added to some e-commerce Web sites as a method of accessing customer support personnel.</a:t>
            </a:r>
            <a:endParaRPr lang="en-US" sz="1600" dirty="0"/>
          </a:p>
        </p:txBody>
      </p:sp>
    </p:spTree>
    <p:extLst>
      <p:ext uri="{BB962C8B-B14F-4D97-AF65-F5344CB8AC3E}">
        <p14:creationId xmlns:p14="http://schemas.microsoft.com/office/powerpoint/2010/main" val="31481464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6831875" y="415834"/>
            <a:ext cx="5225142" cy="708025"/>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defRPr/>
            </a:pPr>
            <a:r>
              <a:rPr lang="en-US" b="1" dirty="0" smtClean="0">
                <a:solidFill>
                  <a:schemeClr val="bg1"/>
                </a:solidFill>
              </a:rPr>
              <a:t>What Is E-BUSINESS? </a:t>
            </a:r>
          </a:p>
        </p:txBody>
      </p:sp>
      <p:sp>
        <p:nvSpPr>
          <p:cNvPr id="5" name="Rectangle 3"/>
          <p:cNvSpPr>
            <a:spLocks noGrp="1" noChangeArrowheads="1"/>
          </p:cNvSpPr>
          <p:nvPr>
            <p:ph idx="1"/>
          </p:nvPr>
        </p:nvSpPr>
        <p:spPr>
          <a:xfrm>
            <a:off x="261257" y="1448972"/>
            <a:ext cx="11795760" cy="5685525"/>
          </a:xfrm>
        </p:spPr>
        <p:txBody>
          <a:bodyPr>
            <a:normAutofit/>
          </a:bodyPr>
          <a:lstStyle/>
          <a:p>
            <a:pPr>
              <a:defRPr/>
            </a:pPr>
            <a:r>
              <a:rPr lang="en-US" altLang="en-US" sz="3200" dirty="0">
                <a:solidFill>
                  <a:schemeClr val="bg1"/>
                </a:solidFill>
              </a:rPr>
              <a:t>Digital enabling of transactions and processes within a firm, involving information systems under firm</a:t>
            </a:r>
            <a:r>
              <a:rPr lang="ja-JP" altLang="en-US" sz="3200" dirty="0">
                <a:solidFill>
                  <a:schemeClr val="bg1"/>
                </a:solidFill>
              </a:rPr>
              <a:t>’</a:t>
            </a:r>
            <a:r>
              <a:rPr lang="en-US" altLang="ja-JP" sz="3200" dirty="0">
                <a:solidFill>
                  <a:schemeClr val="bg1"/>
                </a:solidFill>
              </a:rPr>
              <a:t>s control</a:t>
            </a:r>
            <a:r>
              <a:rPr lang="en-US" altLang="ja-JP" sz="3200" dirty="0" smtClean="0">
                <a:solidFill>
                  <a:schemeClr val="bg1"/>
                </a:solidFill>
              </a:rPr>
              <a:t>.</a:t>
            </a:r>
          </a:p>
          <a:p>
            <a:pPr marL="0" indent="0">
              <a:buNone/>
              <a:defRPr/>
            </a:pPr>
            <a:endParaRPr lang="en-US" altLang="ja-JP" sz="3200" dirty="0" smtClean="0">
              <a:solidFill>
                <a:schemeClr val="bg1"/>
              </a:solidFill>
            </a:endParaRPr>
          </a:p>
          <a:p>
            <a:pPr>
              <a:defRPr/>
            </a:pPr>
            <a:r>
              <a:rPr lang="en-US" sz="3200" dirty="0">
                <a:solidFill>
                  <a:schemeClr val="bg1"/>
                </a:solidFill>
              </a:rPr>
              <a:t>Does not include commercial transactions involving an exchange of value across organizational boundaries</a:t>
            </a:r>
            <a:r>
              <a:rPr lang="en-US" sz="3200" dirty="0" smtClean="0">
                <a:solidFill>
                  <a:schemeClr val="bg1"/>
                </a:solidFill>
              </a:rPr>
              <a:t>.</a:t>
            </a:r>
          </a:p>
          <a:p>
            <a:pPr marL="0" indent="0">
              <a:buNone/>
              <a:defRPr/>
            </a:pPr>
            <a:endParaRPr lang="en-US" sz="3200" b="1" dirty="0" smtClean="0">
              <a:solidFill>
                <a:schemeClr val="bg1"/>
              </a:solidFill>
            </a:endParaRPr>
          </a:p>
          <a:p>
            <a:pPr>
              <a:defRPr/>
            </a:pPr>
            <a:r>
              <a:rPr lang="en-US" sz="3200" b="1" dirty="0" smtClean="0">
                <a:solidFill>
                  <a:schemeClr val="bg1"/>
                </a:solidFill>
              </a:rPr>
              <a:t>Example</a:t>
            </a:r>
            <a:r>
              <a:rPr lang="en-US" sz="3200" dirty="0">
                <a:solidFill>
                  <a:schemeClr val="bg1"/>
                </a:solidFill>
              </a:rPr>
              <a:t>: </a:t>
            </a:r>
            <a:r>
              <a:rPr lang="en-US" sz="3200" dirty="0">
                <a:solidFill>
                  <a:srgbClr val="002060"/>
                </a:solidFill>
              </a:rPr>
              <a:t>A business has online Inventory System. An Inventory goes from one department to another; there is no transaction in terms of exchange of value. </a:t>
            </a:r>
          </a:p>
          <a:p>
            <a:pPr>
              <a:defRPr/>
            </a:pPr>
            <a:endParaRPr lang="en-US" sz="3200" dirty="0">
              <a:solidFill>
                <a:schemeClr val="bg1"/>
              </a:solidFill>
            </a:endParaRPr>
          </a:p>
          <a:p>
            <a:pPr>
              <a:defRPr/>
            </a:pPr>
            <a:endParaRPr lang="en-US" sz="3200" dirty="0" smtClean="0">
              <a:solidFill>
                <a:schemeClr val="bg1"/>
              </a:solidFill>
              <a:ea typeface="ＭＳ Ｐゴシック" charset="0"/>
            </a:endParaRPr>
          </a:p>
        </p:txBody>
      </p:sp>
    </p:spTree>
    <p:extLst>
      <p:ext uri="{BB962C8B-B14F-4D97-AF65-F5344CB8AC3E}">
        <p14:creationId xmlns:p14="http://schemas.microsoft.com/office/powerpoint/2010/main" val="20523960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76200"/>
            <a:ext cx="10972800" cy="1143000"/>
          </a:xfrm>
        </p:spPr>
        <p:txBody>
          <a:bodyPr/>
          <a:lstStyle/>
          <a:p>
            <a:r>
              <a:rPr lang="en-US" dirty="0" smtClean="0"/>
              <a:t>Framework of E-Commerce</a:t>
            </a:r>
            <a:endParaRPr lang="en-US" dirty="0"/>
          </a:p>
        </p:txBody>
      </p:sp>
      <p:sp>
        <p:nvSpPr>
          <p:cNvPr id="8" name="Content Placeholder 7"/>
          <p:cNvSpPr>
            <a:spLocks noGrp="1"/>
          </p:cNvSpPr>
          <p:nvPr>
            <p:ph idx="1"/>
          </p:nvPr>
        </p:nvSpPr>
        <p:spPr>
          <a:xfrm>
            <a:off x="304800" y="1066800"/>
            <a:ext cx="11582400" cy="5638800"/>
          </a:xfrm>
        </p:spPr>
        <p:txBody>
          <a:bodyPr>
            <a:normAutofit fontScale="92500" lnSpcReduction="10000"/>
          </a:bodyPr>
          <a:lstStyle/>
          <a:p>
            <a:pPr marL="0" indent="0" algn="just">
              <a:buNone/>
            </a:pPr>
            <a:r>
              <a:rPr lang="en-US" sz="4500" b="1" dirty="0" smtClean="0"/>
              <a:t>Services</a:t>
            </a:r>
          </a:p>
          <a:p>
            <a:pPr lvl="0" algn="just"/>
            <a:r>
              <a:rPr lang="en-US" sz="2400" b="1" dirty="0"/>
              <a:t>Online Forum &amp; Chat:</a:t>
            </a:r>
            <a:endParaRPr lang="en-US" sz="2400" dirty="0"/>
          </a:p>
          <a:p>
            <a:pPr lvl="1" algn="just"/>
            <a:r>
              <a:rPr lang="en-US" sz="2000" dirty="0"/>
              <a:t>An</a:t>
            </a:r>
            <a:r>
              <a:rPr lang="en-US" sz="2000" b="1" dirty="0"/>
              <a:t> online forum</a:t>
            </a:r>
            <a:r>
              <a:rPr lang="en-US" sz="2000" dirty="0"/>
              <a:t> </a:t>
            </a:r>
            <a:r>
              <a:rPr lang="en-US" sz="2000" dirty="0" smtClean="0"/>
              <a:t>(also </a:t>
            </a:r>
            <a:r>
              <a:rPr lang="en-US" sz="2000" dirty="0"/>
              <a:t>referred to as a message board, bulletin board, discussion board, discussion group, or simply a board or forum) is a web application that enables internet users to communicate with each other, although not in real time. A forum provides a container for various discussions </a:t>
            </a:r>
            <a:r>
              <a:rPr lang="en-US" sz="2000" dirty="0" smtClean="0"/>
              <a:t>(or </a:t>
            </a:r>
            <a:r>
              <a:rPr lang="en-US" sz="2000" dirty="0"/>
              <a:t>“threads”) started (or posted) by members of the forum and depending on the permissions granted to forum members by the forum’s administrator, enables a person to start a thread and reply to other people’s threads. Most forum software allows more than one forum to be created. The forum administrator typically can edit, </a:t>
            </a:r>
            <a:r>
              <a:rPr lang="en-US" sz="2000" dirty="0" smtClean="0"/>
              <a:t>delete, </a:t>
            </a:r>
            <a:r>
              <a:rPr lang="en-US" sz="2000" dirty="0"/>
              <a:t>move, or other wise modify any thread on the forum. In forum, member visit the forum to check for new posts Some forums offer an “e-mail notification” feature that notifies users that a new post of interest to them has been made. </a:t>
            </a:r>
          </a:p>
          <a:p>
            <a:pPr lvl="1" algn="just"/>
            <a:r>
              <a:rPr lang="en-US" sz="2000" dirty="0" smtClean="0"/>
              <a:t>An </a:t>
            </a:r>
            <a:r>
              <a:rPr lang="en-US" sz="2000" b="1" dirty="0"/>
              <a:t>online Chat(text, audio, video)</a:t>
            </a:r>
            <a:r>
              <a:rPr lang="en-US" sz="2000" dirty="0"/>
              <a:t> is a common feature of many Web sites, particularly those that focus on building a community of like-minded users. EXAMPLE: Typically users log in to a “chat room” where they can communicate in real time.  Forum &amp; Chat enables a group of Web site visitors to bond and network and keeps visitors coming back to a site. </a:t>
            </a:r>
            <a:endParaRPr lang="en-US" sz="1200" dirty="0"/>
          </a:p>
        </p:txBody>
      </p:sp>
    </p:spTree>
    <p:extLst>
      <p:ext uri="{BB962C8B-B14F-4D97-AF65-F5344CB8AC3E}">
        <p14:creationId xmlns:p14="http://schemas.microsoft.com/office/powerpoint/2010/main" val="39003176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76200"/>
            <a:ext cx="10972800" cy="1143000"/>
          </a:xfrm>
        </p:spPr>
        <p:txBody>
          <a:bodyPr/>
          <a:lstStyle/>
          <a:p>
            <a:r>
              <a:rPr lang="en-US" dirty="0" smtClean="0"/>
              <a:t>Framework of E-Commerce</a:t>
            </a:r>
            <a:endParaRPr lang="en-US" dirty="0"/>
          </a:p>
        </p:txBody>
      </p:sp>
      <p:sp>
        <p:nvSpPr>
          <p:cNvPr id="8" name="Content Placeholder 7"/>
          <p:cNvSpPr>
            <a:spLocks noGrp="1"/>
          </p:cNvSpPr>
          <p:nvPr>
            <p:ph idx="1"/>
          </p:nvPr>
        </p:nvSpPr>
        <p:spPr>
          <a:xfrm>
            <a:off x="304800" y="1066800"/>
            <a:ext cx="11582400" cy="5638800"/>
          </a:xfrm>
        </p:spPr>
        <p:txBody>
          <a:bodyPr>
            <a:normAutofit fontScale="92500" lnSpcReduction="10000"/>
          </a:bodyPr>
          <a:lstStyle/>
          <a:p>
            <a:pPr marL="0" indent="0" algn="just">
              <a:buNone/>
            </a:pPr>
            <a:r>
              <a:rPr lang="en-US" sz="4500" b="1" dirty="0" smtClean="0"/>
              <a:t>Services</a:t>
            </a:r>
          </a:p>
          <a:p>
            <a:pPr lvl="0" algn="just"/>
            <a:r>
              <a:rPr lang="en-US" sz="2400" b="1" dirty="0"/>
              <a:t>Streaming  Media:</a:t>
            </a:r>
            <a:endParaRPr lang="en-US" sz="2400" dirty="0"/>
          </a:p>
          <a:p>
            <a:pPr lvl="1" algn="just"/>
            <a:r>
              <a:rPr lang="en-US" sz="2000" dirty="0"/>
              <a:t>Streaming media enables live web video, music, video, and other large bandwidth files to be sent to users in a variety of ways that enable the user to play back the files. </a:t>
            </a:r>
          </a:p>
          <a:p>
            <a:pPr lvl="1" algn="just"/>
            <a:r>
              <a:rPr lang="en-US" sz="2000" dirty="0"/>
              <a:t>Although the low bandwidth available during the early days of e-commerce limited the use of audio and video files, today video clips, Flash animations, and photographs are now fairly common on Web sites. Companies use these tools to demonstrate the use of their products, display product features, or simply to create interesting and eye-catching sites to which visitors will return. Audio marketing materials, customer reports, and discussions are also often used on Web sites as e-commerce tools. Streaming video ads are also becoming more commonplace. Sites such as </a:t>
            </a:r>
            <a:r>
              <a:rPr lang="en-US" sz="2000" dirty="0" err="1"/>
              <a:t>Youtube</a:t>
            </a:r>
            <a:r>
              <a:rPr lang="en-US" sz="2000" dirty="0"/>
              <a:t>, </a:t>
            </a:r>
            <a:r>
              <a:rPr lang="en-US" sz="2000" dirty="0" err="1"/>
              <a:t>MetaCafe</a:t>
            </a:r>
            <a:r>
              <a:rPr lang="en-US" sz="2000" dirty="0"/>
              <a:t>, and Google Video have popularized </a:t>
            </a:r>
            <a:r>
              <a:rPr lang="en-US" sz="2000" b="1" dirty="0"/>
              <a:t>user – generated</a:t>
            </a:r>
            <a:r>
              <a:rPr lang="en-US" sz="2000" dirty="0"/>
              <a:t> video streaming. Web advertisers increasingly use video to attract viewers. Streaming audio and video segments used in web ads and news stories are perhaps the most frequently used streaming services. As the capacity of the Internet grows streaming media will play an even larger role in e-commerce.</a:t>
            </a:r>
            <a:endParaRPr lang="en-US" sz="800" dirty="0"/>
          </a:p>
        </p:txBody>
      </p:sp>
    </p:spTree>
    <p:extLst>
      <p:ext uri="{BB962C8B-B14F-4D97-AF65-F5344CB8AC3E}">
        <p14:creationId xmlns:p14="http://schemas.microsoft.com/office/powerpoint/2010/main" val="4708606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76200"/>
            <a:ext cx="10972800" cy="1143000"/>
          </a:xfrm>
        </p:spPr>
        <p:txBody>
          <a:bodyPr/>
          <a:lstStyle/>
          <a:p>
            <a:r>
              <a:rPr lang="en-US" dirty="0" smtClean="0"/>
              <a:t>Framework of E-Commerce</a:t>
            </a:r>
            <a:endParaRPr lang="en-US" dirty="0"/>
          </a:p>
        </p:txBody>
      </p:sp>
      <p:sp>
        <p:nvSpPr>
          <p:cNvPr id="8" name="Content Placeholder 7"/>
          <p:cNvSpPr>
            <a:spLocks noGrp="1"/>
          </p:cNvSpPr>
          <p:nvPr>
            <p:ph idx="1"/>
          </p:nvPr>
        </p:nvSpPr>
        <p:spPr>
          <a:xfrm>
            <a:off x="304800" y="1066800"/>
            <a:ext cx="11582400" cy="5638800"/>
          </a:xfrm>
        </p:spPr>
        <p:txBody>
          <a:bodyPr>
            <a:normAutofit lnSpcReduction="10000"/>
          </a:bodyPr>
          <a:lstStyle/>
          <a:p>
            <a:pPr marL="0" indent="0" algn="just">
              <a:buNone/>
            </a:pPr>
            <a:r>
              <a:rPr lang="en-US" sz="4500" b="1" dirty="0" smtClean="0"/>
              <a:t>Services</a:t>
            </a:r>
          </a:p>
          <a:p>
            <a:pPr lvl="0" algn="just"/>
            <a:r>
              <a:rPr lang="en-US" sz="2400" b="1" dirty="0"/>
              <a:t>Cookies:</a:t>
            </a:r>
            <a:endParaRPr lang="en-US" sz="2400" dirty="0"/>
          </a:p>
          <a:p>
            <a:pPr lvl="1" algn="just"/>
            <a:r>
              <a:rPr lang="en-US" sz="2000" dirty="0" smtClean="0"/>
              <a:t>Cookies </a:t>
            </a:r>
            <a:r>
              <a:rPr lang="en-US" sz="2000" dirty="0"/>
              <a:t>are a very important tool (technique) used by marketers to collect and store information about a user. These small text files are sent to the user's computer so that information from the site will load more quickly the next time they visit. The cookie can contain any information desired by the site designers. More importantly from the e-</a:t>
            </a:r>
            <a:r>
              <a:rPr lang="en-US" sz="2000" dirty="0" err="1"/>
              <a:t>tailer's</a:t>
            </a:r>
            <a:r>
              <a:rPr lang="en-US" sz="2000" dirty="0"/>
              <a:t> perspective, cookies can retain information about the customer such as the number of pages visited, products examined, and other detailed information about a customer's behavior. Cookies enable sites to recognize returning visitors and target specific customers with special offers and marketing messages. Cookies also can pose a threat to consumer privacy, and at times they are bothersome. Many people clear their cookies at the end of every day. Some disable them entirely using tools built into most browsers but maybe site did not opened correctly. Now browsers offer  for example “start private browsing “ in Mozilla and </a:t>
            </a:r>
            <a:r>
              <a:rPr lang="en-US" sz="2000" dirty="0" err="1"/>
              <a:t>Inprivate</a:t>
            </a:r>
            <a:r>
              <a:rPr lang="en-US" sz="2000" dirty="0"/>
              <a:t> browsing  in IE 8. Always open your site </a:t>
            </a:r>
            <a:r>
              <a:rPr lang="en-US" sz="2000" b="1" dirty="0" err="1"/>
              <a:t>inprivate</a:t>
            </a:r>
            <a:r>
              <a:rPr lang="en-US" sz="2000" dirty="0"/>
              <a:t> browsing mode when you are using Internet, to protect your privacy (bank account, debit card numbers </a:t>
            </a:r>
            <a:r>
              <a:rPr lang="en-US" sz="2000" dirty="0" err="1"/>
              <a:t>etc</a:t>
            </a:r>
            <a:r>
              <a:rPr lang="en-US" sz="2000" dirty="0"/>
              <a:t>).</a:t>
            </a:r>
            <a:endParaRPr lang="en-US" sz="400" dirty="0"/>
          </a:p>
        </p:txBody>
      </p:sp>
    </p:spTree>
    <p:extLst>
      <p:ext uri="{BB962C8B-B14F-4D97-AF65-F5344CB8AC3E}">
        <p14:creationId xmlns:p14="http://schemas.microsoft.com/office/powerpoint/2010/main" val="29211139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76200"/>
            <a:ext cx="10972800" cy="1143000"/>
          </a:xfrm>
        </p:spPr>
        <p:txBody>
          <a:bodyPr/>
          <a:lstStyle/>
          <a:p>
            <a:r>
              <a:rPr lang="en-US" dirty="0" smtClean="0"/>
              <a:t>Framework of E-Commerce</a:t>
            </a:r>
            <a:endParaRPr lang="en-US" dirty="0"/>
          </a:p>
        </p:txBody>
      </p:sp>
      <p:sp>
        <p:nvSpPr>
          <p:cNvPr id="8" name="Content Placeholder 7"/>
          <p:cNvSpPr>
            <a:spLocks noGrp="1"/>
          </p:cNvSpPr>
          <p:nvPr>
            <p:ph idx="1"/>
          </p:nvPr>
        </p:nvSpPr>
        <p:spPr>
          <a:xfrm>
            <a:off x="304800" y="1066800"/>
            <a:ext cx="11582400" cy="5638800"/>
          </a:xfrm>
        </p:spPr>
        <p:txBody>
          <a:bodyPr>
            <a:normAutofit/>
          </a:bodyPr>
          <a:lstStyle/>
          <a:p>
            <a:r>
              <a:rPr lang="en-US" sz="4800" b="1" dirty="0" smtClean="0"/>
              <a:t>Products and structures</a:t>
            </a:r>
          </a:p>
          <a:p>
            <a:pPr lvl="1" algn="just"/>
            <a:r>
              <a:rPr lang="en-US" sz="2400" dirty="0" smtClean="0"/>
              <a:t>Online travel and ticketing systems (Ticketing for air, rail, buses, movies, events)</a:t>
            </a:r>
          </a:p>
          <a:p>
            <a:pPr lvl="1" algn="just"/>
            <a:r>
              <a:rPr lang="en-US" sz="2400" dirty="0" smtClean="0"/>
              <a:t>Online Retail (Retail products sold through online route)</a:t>
            </a:r>
          </a:p>
          <a:p>
            <a:pPr lvl="1" algn="just"/>
            <a:r>
              <a:rPr lang="en-US" sz="2400" dirty="0" smtClean="0"/>
              <a:t>Online Market Place (Platform where sellers and buyers transact online)</a:t>
            </a:r>
          </a:p>
          <a:p>
            <a:pPr lvl="1" algn="just"/>
            <a:r>
              <a:rPr lang="en-US" sz="2400" dirty="0" smtClean="0"/>
              <a:t>Online Deals (Deals purchased online, Redemption may or may not happen online)</a:t>
            </a:r>
          </a:p>
          <a:p>
            <a:pPr lvl="1" algn="just"/>
            <a:r>
              <a:rPr lang="en-US" sz="2400" dirty="0" smtClean="0"/>
              <a:t>Online Portal Classified (Includes car, job, property and matrimonial portals)</a:t>
            </a:r>
          </a:p>
        </p:txBody>
      </p:sp>
    </p:spTree>
    <p:extLst>
      <p:ext uri="{BB962C8B-B14F-4D97-AF65-F5344CB8AC3E}">
        <p14:creationId xmlns:p14="http://schemas.microsoft.com/office/powerpoint/2010/main" val="123589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4076614" y="410360"/>
            <a:ext cx="7981334" cy="1074542"/>
          </a:xfrm>
          <a:prstGeom prst="rect">
            <a:avLst/>
          </a:prstGeom>
        </p:spPr>
        <p:txBody>
          <a:bodyPr vert="horz" lIns="91440" tIns="45720" rIns="91440" bIns="45720" rtlCol="0" anchor="ctr">
            <a:normAutofit fontScale="92500" lnSpcReduction="1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defRPr/>
            </a:pPr>
            <a:r>
              <a:rPr lang="en-US" b="1" dirty="0" smtClean="0">
                <a:solidFill>
                  <a:schemeClr val="bg1"/>
                </a:solidFill>
              </a:rPr>
              <a:t>DIFFERENCE BTW E-COMMERCE &amp; </a:t>
            </a:r>
          </a:p>
          <a:p>
            <a:pPr algn="ctr">
              <a:defRPr/>
            </a:pPr>
            <a:r>
              <a:rPr lang="en-US" b="1" dirty="0" smtClean="0">
                <a:solidFill>
                  <a:schemeClr val="bg1"/>
                </a:solidFill>
              </a:rPr>
              <a:t>E-BUSINESS</a:t>
            </a:r>
          </a:p>
        </p:txBody>
      </p:sp>
      <p:sp>
        <p:nvSpPr>
          <p:cNvPr id="5" name="Rectangle 3"/>
          <p:cNvSpPr>
            <a:spLocks noGrp="1" noChangeArrowheads="1"/>
          </p:cNvSpPr>
          <p:nvPr>
            <p:ph idx="1"/>
          </p:nvPr>
        </p:nvSpPr>
        <p:spPr>
          <a:xfrm>
            <a:off x="261257" y="2638697"/>
            <a:ext cx="11795760" cy="4495800"/>
          </a:xfrm>
        </p:spPr>
        <p:txBody>
          <a:bodyPr/>
          <a:lstStyle/>
          <a:p>
            <a:pPr marL="0" indent="0" algn="ctr">
              <a:buNone/>
              <a:defRPr/>
            </a:pPr>
            <a:r>
              <a:rPr lang="en-US" b="1" dirty="0" smtClean="0">
                <a:solidFill>
                  <a:srgbClr val="002060"/>
                </a:solidFill>
              </a:rPr>
              <a:t>E-Business </a:t>
            </a:r>
            <a:r>
              <a:rPr lang="en-US" b="1" dirty="0">
                <a:solidFill>
                  <a:srgbClr val="002060"/>
                </a:solidFill>
              </a:rPr>
              <a:t>turns into </a:t>
            </a:r>
            <a:r>
              <a:rPr lang="en-US" b="1" dirty="0" smtClean="0">
                <a:solidFill>
                  <a:srgbClr val="002060"/>
                </a:solidFill>
              </a:rPr>
              <a:t>E-Commerce </a:t>
            </a:r>
            <a:r>
              <a:rPr lang="en-US" b="1" dirty="0">
                <a:solidFill>
                  <a:srgbClr val="002060"/>
                </a:solidFill>
              </a:rPr>
              <a:t>when an exchange of value (money) occurs across firm </a:t>
            </a:r>
            <a:r>
              <a:rPr lang="en-US" b="1" dirty="0" smtClean="0">
                <a:solidFill>
                  <a:srgbClr val="002060"/>
                </a:solidFill>
              </a:rPr>
              <a:t>boundaries</a:t>
            </a:r>
            <a:endParaRPr lang="en-US" dirty="0" smtClean="0">
              <a:solidFill>
                <a:srgbClr val="002060"/>
              </a:solidFill>
              <a:ea typeface="ＭＳ Ｐゴシック" charset="0"/>
            </a:endParaRPr>
          </a:p>
        </p:txBody>
      </p:sp>
      <p:pic>
        <p:nvPicPr>
          <p:cNvPr id="2050" name="Picture 1" descr="C:\Documents and Settings\qasim\Desktop\E-commerce\112109-0136100651_il\0136100651_il\M01\fig01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0884" y="3985644"/>
            <a:ext cx="7317063" cy="180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C:\Users\QasimR\Desktop-feb 05\venn-diagram6.jpg"/>
          <p:cNvPicPr>
            <a:picLocks noChangeAspect="1" noChangeArrowheads="1"/>
          </p:cNvPicPr>
          <p:nvPr/>
        </p:nvPicPr>
        <p:blipFill>
          <a:blip r:embed="rId3">
            <a:extLst>
              <a:ext uri="{28A0092B-C50C-407E-A947-70E740481C1C}">
                <a14:useLocalDpi xmlns:a14="http://schemas.microsoft.com/office/drawing/2010/main" val="0"/>
              </a:ext>
            </a:extLst>
          </a:blip>
          <a:srcRect l="17326" r="16605"/>
          <a:stretch>
            <a:fillRect/>
          </a:stretch>
        </p:blipFill>
        <p:spPr bwMode="auto">
          <a:xfrm>
            <a:off x="151747" y="3184797"/>
            <a:ext cx="4379912"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466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4246" y="1223554"/>
            <a:ext cx="503555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7"/>
          <p:cNvSpPr>
            <a:spLocks noGrp="1"/>
          </p:cNvSpPr>
          <p:nvPr>
            <p:ph type="title"/>
          </p:nvPr>
        </p:nvSpPr>
        <p:spPr>
          <a:xfrm>
            <a:off x="5795555" y="372488"/>
            <a:ext cx="6248400" cy="711730"/>
          </a:xfrm>
        </p:spPr>
        <p:txBody>
          <a:bodyPr>
            <a:normAutofit fontScale="90000"/>
          </a:bodyPr>
          <a:lstStyle/>
          <a:p>
            <a:pPr algn="ctr"/>
            <a:r>
              <a:rPr lang="en-US" b="1" dirty="0" smtClean="0">
                <a:solidFill>
                  <a:schemeClr val="bg1"/>
                </a:solidFill>
              </a:rPr>
              <a:t>E-Commerce: basic INFRASTRUCTURE</a:t>
            </a:r>
            <a:endParaRPr lang="en-US" b="1" dirty="0">
              <a:solidFill>
                <a:schemeClr val="bg1"/>
              </a:solidFill>
            </a:endParaRPr>
          </a:p>
        </p:txBody>
      </p:sp>
    </p:spTree>
    <p:extLst>
      <p:ext uri="{BB962C8B-B14F-4D97-AF65-F5344CB8AC3E}">
        <p14:creationId xmlns:p14="http://schemas.microsoft.com/office/powerpoint/2010/main" val="40544171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3967091" y="405618"/>
            <a:ext cx="7913077" cy="708025"/>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defRPr/>
            </a:pPr>
            <a:r>
              <a:rPr lang="en-US" b="1" dirty="0" smtClean="0">
                <a:solidFill>
                  <a:schemeClr val="bg1"/>
                </a:solidFill>
              </a:rPr>
              <a:t>FEATURES OF E-COMMERCE</a:t>
            </a:r>
          </a:p>
        </p:txBody>
      </p:sp>
      <p:sp>
        <p:nvSpPr>
          <p:cNvPr id="7" name="Rectangle 3"/>
          <p:cNvSpPr>
            <a:spLocks noGrp="1" noChangeArrowheads="1"/>
          </p:cNvSpPr>
          <p:nvPr>
            <p:ph idx="1"/>
          </p:nvPr>
        </p:nvSpPr>
        <p:spPr>
          <a:xfrm>
            <a:off x="457200" y="1752600"/>
            <a:ext cx="9197788" cy="4876800"/>
          </a:xfrm>
        </p:spPr>
        <p:txBody>
          <a:bodyPr>
            <a:normAutofit/>
          </a:bodyPr>
          <a:lstStyle/>
          <a:p>
            <a:pPr marL="514350" indent="-514350">
              <a:spcBef>
                <a:spcPts val="0"/>
              </a:spcBef>
              <a:buFont typeface="+mj-lt"/>
              <a:buAutoNum type="arabicPeriod"/>
              <a:defRPr/>
            </a:pPr>
            <a:r>
              <a:rPr lang="en-US" sz="3800" dirty="0" smtClean="0">
                <a:solidFill>
                  <a:schemeClr val="bg1"/>
                </a:solidFill>
                <a:ea typeface="+mn-ea"/>
                <a:cs typeface="+mn-cs"/>
              </a:rPr>
              <a:t>Ubiquity </a:t>
            </a:r>
          </a:p>
          <a:p>
            <a:pPr marL="514350" indent="-514350">
              <a:spcBef>
                <a:spcPts val="0"/>
              </a:spcBef>
              <a:buFont typeface="+mj-lt"/>
              <a:buAutoNum type="arabicPeriod"/>
              <a:defRPr/>
            </a:pPr>
            <a:r>
              <a:rPr lang="en-US" sz="3800" dirty="0" smtClean="0">
                <a:solidFill>
                  <a:schemeClr val="bg1"/>
                </a:solidFill>
                <a:ea typeface="+mn-ea"/>
                <a:cs typeface="+mn-cs"/>
              </a:rPr>
              <a:t>Global reach </a:t>
            </a:r>
          </a:p>
          <a:p>
            <a:pPr marL="514350" indent="-514350">
              <a:spcBef>
                <a:spcPts val="0"/>
              </a:spcBef>
              <a:buFont typeface="+mj-lt"/>
              <a:buAutoNum type="arabicPeriod"/>
              <a:defRPr/>
            </a:pPr>
            <a:r>
              <a:rPr lang="en-US" sz="3800" dirty="0" smtClean="0">
                <a:solidFill>
                  <a:schemeClr val="bg1"/>
                </a:solidFill>
                <a:ea typeface="+mn-ea"/>
                <a:cs typeface="+mn-cs"/>
              </a:rPr>
              <a:t>Universal standards </a:t>
            </a:r>
          </a:p>
          <a:p>
            <a:pPr marL="514350" indent="-514350">
              <a:spcBef>
                <a:spcPts val="0"/>
              </a:spcBef>
              <a:buFont typeface="+mj-lt"/>
              <a:buAutoNum type="arabicPeriod"/>
              <a:defRPr/>
            </a:pPr>
            <a:r>
              <a:rPr lang="en-US" sz="3800" dirty="0" smtClean="0">
                <a:solidFill>
                  <a:schemeClr val="bg1"/>
                </a:solidFill>
                <a:ea typeface="+mn-ea"/>
                <a:cs typeface="+mn-cs"/>
              </a:rPr>
              <a:t>Information richness </a:t>
            </a:r>
          </a:p>
          <a:p>
            <a:pPr marL="514350" indent="-514350">
              <a:spcBef>
                <a:spcPts val="0"/>
              </a:spcBef>
              <a:buFont typeface="+mj-lt"/>
              <a:buAutoNum type="arabicPeriod"/>
              <a:defRPr/>
            </a:pPr>
            <a:r>
              <a:rPr lang="en-US" sz="3800" dirty="0" smtClean="0">
                <a:solidFill>
                  <a:schemeClr val="bg1"/>
                </a:solidFill>
                <a:ea typeface="+mn-ea"/>
                <a:cs typeface="+mn-cs"/>
              </a:rPr>
              <a:t>Interactivity </a:t>
            </a:r>
          </a:p>
          <a:p>
            <a:pPr marL="514350" indent="-514350">
              <a:spcBef>
                <a:spcPts val="0"/>
              </a:spcBef>
              <a:buFont typeface="+mj-lt"/>
              <a:buAutoNum type="arabicPeriod"/>
              <a:defRPr/>
            </a:pPr>
            <a:r>
              <a:rPr lang="en-US" sz="3800" dirty="0" smtClean="0">
                <a:solidFill>
                  <a:schemeClr val="bg1"/>
                </a:solidFill>
                <a:ea typeface="+mn-ea"/>
                <a:cs typeface="+mn-cs"/>
              </a:rPr>
              <a:t>Information density</a:t>
            </a:r>
          </a:p>
          <a:p>
            <a:pPr marL="514350" indent="-514350">
              <a:spcBef>
                <a:spcPts val="0"/>
              </a:spcBef>
              <a:buFont typeface="+mj-lt"/>
              <a:buAutoNum type="arabicPeriod"/>
              <a:defRPr/>
            </a:pPr>
            <a:r>
              <a:rPr lang="en-US" sz="3800" dirty="0" smtClean="0">
                <a:solidFill>
                  <a:schemeClr val="bg1"/>
                </a:solidFill>
                <a:ea typeface="+mn-ea"/>
                <a:cs typeface="+mn-cs"/>
              </a:rPr>
              <a:t>Personalization/customization</a:t>
            </a:r>
          </a:p>
          <a:p>
            <a:pPr marL="514350" indent="-514350">
              <a:spcBef>
                <a:spcPts val="0"/>
              </a:spcBef>
              <a:buFont typeface="+mj-lt"/>
              <a:buAutoNum type="arabicPeriod"/>
              <a:defRPr/>
            </a:pPr>
            <a:r>
              <a:rPr lang="en-US" sz="3800" dirty="0" smtClean="0">
                <a:solidFill>
                  <a:schemeClr val="bg1"/>
                </a:solidFill>
                <a:ea typeface="+mn-ea"/>
                <a:cs typeface="+mn-cs"/>
              </a:rPr>
              <a:t>Social technology</a:t>
            </a:r>
          </a:p>
        </p:txBody>
      </p:sp>
    </p:spTree>
    <p:extLst>
      <p:ext uri="{BB962C8B-B14F-4D97-AF65-F5344CB8AC3E}">
        <p14:creationId xmlns:p14="http://schemas.microsoft.com/office/powerpoint/2010/main" val="2338450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3967091" y="405618"/>
            <a:ext cx="7913077" cy="708025"/>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defRPr/>
            </a:pPr>
            <a:r>
              <a:rPr lang="en-US" b="1" dirty="0" smtClean="0">
                <a:solidFill>
                  <a:schemeClr val="bg1"/>
                </a:solidFill>
              </a:rPr>
              <a:t>FEATURES OF E-COMMERCE</a:t>
            </a:r>
          </a:p>
        </p:txBody>
      </p:sp>
      <p:sp>
        <p:nvSpPr>
          <p:cNvPr id="7" name="Rectangle 3"/>
          <p:cNvSpPr>
            <a:spLocks noGrp="1" noChangeArrowheads="1"/>
          </p:cNvSpPr>
          <p:nvPr>
            <p:ph idx="1"/>
          </p:nvPr>
        </p:nvSpPr>
        <p:spPr>
          <a:xfrm>
            <a:off x="457199" y="1392702"/>
            <a:ext cx="11078309" cy="5236698"/>
          </a:xfrm>
        </p:spPr>
        <p:txBody>
          <a:bodyPr>
            <a:normAutofit/>
          </a:bodyPr>
          <a:lstStyle/>
          <a:p>
            <a:pPr marL="2292350" lvl="0" indent="-2292350" algn="just">
              <a:buNone/>
            </a:pPr>
            <a:r>
              <a:rPr lang="en-US" sz="3200" b="1" dirty="0" smtClean="0">
                <a:solidFill>
                  <a:schemeClr val="bg1"/>
                </a:solidFill>
              </a:rPr>
              <a:t>UBIQUITY</a:t>
            </a:r>
            <a:r>
              <a:rPr lang="en-US" sz="3200" dirty="0">
                <a:solidFill>
                  <a:schemeClr val="bg1"/>
                </a:solidFill>
              </a:rPr>
              <a:t> </a:t>
            </a:r>
            <a:r>
              <a:rPr lang="en-US" sz="3200" dirty="0" smtClean="0">
                <a:solidFill>
                  <a:schemeClr val="bg1"/>
                </a:solidFill>
              </a:rPr>
              <a:t>-- It </a:t>
            </a:r>
            <a:r>
              <a:rPr lang="en-US" sz="3200" dirty="0">
                <a:solidFill>
                  <a:schemeClr val="bg1"/>
                </a:solidFill>
              </a:rPr>
              <a:t>is available just about everywhere and at all times.</a:t>
            </a:r>
          </a:p>
          <a:p>
            <a:pPr lvl="0" algn="just"/>
            <a:r>
              <a:rPr lang="en-US" sz="2400" b="1" dirty="0">
                <a:solidFill>
                  <a:schemeClr val="bg1"/>
                </a:solidFill>
              </a:rPr>
              <a:t>In traditional commerce</a:t>
            </a:r>
            <a:r>
              <a:rPr lang="en-US" sz="2400" dirty="0">
                <a:solidFill>
                  <a:schemeClr val="bg1"/>
                </a:solidFill>
              </a:rPr>
              <a:t>, a </a:t>
            </a:r>
            <a:r>
              <a:rPr lang="en-US" sz="2400" b="1" dirty="0">
                <a:solidFill>
                  <a:schemeClr val="bg1"/>
                </a:solidFill>
              </a:rPr>
              <a:t>marketplace</a:t>
            </a:r>
            <a:r>
              <a:rPr lang="en-US" sz="2400" dirty="0">
                <a:solidFill>
                  <a:schemeClr val="bg1"/>
                </a:solidFill>
              </a:rPr>
              <a:t> is physical place you visit in order to transact.</a:t>
            </a:r>
          </a:p>
          <a:p>
            <a:pPr lvl="0" algn="just"/>
            <a:r>
              <a:rPr lang="en-US" sz="2400" dirty="0">
                <a:solidFill>
                  <a:schemeClr val="bg1"/>
                </a:solidFill>
              </a:rPr>
              <a:t>For example, </a:t>
            </a:r>
            <a:r>
              <a:rPr lang="en-US" sz="2400" b="1" dirty="0">
                <a:solidFill>
                  <a:schemeClr val="bg1"/>
                </a:solidFill>
              </a:rPr>
              <a:t>television</a:t>
            </a:r>
            <a:r>
              <a:rPr lang="en-US" sz="2400" dirty="0">
                <a:solidFill>
                  <a:schemeClr val="bg1"/>
                </a:solidFill>
              </a:rPr>
              <a:t> and </a:t>
            </a:r>
            <a:r>
              <a:rPr lang="en-US" sz="2400" b="1" dirty="0">
                <a:solidFill>
                  <a:schemeClr val="bg1"/>
                </a:solidFill>
              </a:rPr>
              <a:t>radio</a:t>
            </a:r>
            <a:r>
              <a:rPr lang="en-US" sz="2400" dirty="0">
                <a:solidFill>
                  <a:schemeClr val="bg1"/>
                </a:solidFill>
              </a:rPr>
              <a:t> typically motivate the consumer to go some place to make a purchase</a:t>
            </a:r>
            <a:r>
              <a:rPr lang="en-US" sz="2400" dirty="0" smtClean="0">
                <a:solidFill>
                  <a:schemeClr val="bg1"/>
                </a:solidFill>
              </a:rPr>
              <a:t>.</a:t>
            </a:r>
            <a:r>
              <a:rPr lang="en-US" sz="2400" dirty="0">
                <a:solidFill>
                  <a:schemeClr val="bg1"/>
                </a:solidFill>
              </a:rPr>
              <a:t> </a:t>
            </a:r>
            <a:endParaRPr lang="en-US" sz="2400" dirty="0" smtClean="0">
              <a:solidFill>
                <a:schemeClr val="bg1"/>
              </a:solidFill>
            </a:endParaRPr>
          </a:p>
          <a:p>
            <a:pPr lvl="0" algn="just"/>
            <a:r>
              <a:rPr lang="en-US" sz="2400" b="1" dirty="0" smtClean="0">
                <a:solidFill>
                  <a:schemeClr val="bg1"/>
                </a:solidFill>
              </a:rPr>
              <a:t>E-commerce</a:t>
            </a:r>
            <a:r>
              <a:rPr lang="en-US" sz="2400" dirty="0">
                <a:solidFill>
                  <a:schemeClr val="bg1"/>
                </a:solidFill>
              </a:rPr>
              <a:t>, in contrast, is characterized by its </a:t>
            </a:r>
            <a:r>
              <a:rPr lang="en-US" sz="2400" b="1" dirty="0">
                <a:solidFill>
                  <a:schemeClr val="bg1"/>
                </a:solidFill>
              </a:rPr>
              <a:t>ubiquity</a:t>
            </a:r>
            <a:r>
              <a:rPr lang="en-US" sz="2400" dirty="0">
                <a:solidFill>
                  <a:schemeClr val="bg1"/>
                </a:solidFill>
              </a:rPr>
              <a:t>.</a:t>
            </a:r>
          </a:p>
          <a:p>
            <a:pPr lvl="0" algn="just"/>
            <a:r>
              <a:rPr lang="en-US" sz="2400" dirty="0">
                <a:solidFill>
                  <a:schemeClr val="bg1"/>
                </a:solidFill>
              </a:rPr>
              <a:t>It liberates the market from being restricted to a physical space and makes it possible to shop from your Desktop Computer at home, at work, or even from your car using mobile commerce, the result is called a </a:t>
            </a:r>
            <a:r>
              <a:rPr lang="en-US" sz="2400" b="1" dirty="0" err="1">
                <a:solidFill>
                  <a:schemeClr val="bg1"/>
                </a:solidFill>
              </a:rPr>
              <a:t>marketspace</a:t>
            </a:r>
            <a:r>
              <a:rPr lang="en-US" sz="2400" dirty="0">
                <a:solidFill>
                  <a:schemeClr val="bg1"/>
                </a:solidFill>
              </a:rPr>
              <a:t>. </a:t>
            </a:r>
          </a:p>
          <a:p>
            <a:pPr lvl="0" algn="just"/>
            <a:r>
              <a:rPr lang="en-US" sz="2400" dirty="0">
                <a:solidFill>
                  <a:schemeClr val="bg1"/>
                </a:solidFill>
              </a:rPr>
              <a:t>A marketplace extended beyond traditional boundaries and removed from a temporal and geographic location is called </a:t>
            </a:r>
            <a:r>
              <a:rPr lang="en-US" sz="2400" b="1" dirty="0" err="1">
                <a:solidFill>
                  <a:schemeClr val="bg1"/>
                </a:solidFill>
              </a:rPr>
              <a:t>marketspace</a:t>
            </a:r>
            <a:r>
              <a:rPr lang="en-US" sz="2400" dirty="0">
                <a:solidFill>
                  <a:schemeClr val="bg1"/>
                </a:solidFill>
              </a:rPr>
              <a:t>. </a:t>
            </a:r>
          </a:p>
          <a:p>
            <a:pPr algn="just"/>
            <a:endParaRPr lang="en-US" sz="2400" dirty="0">
              <a:solidFill>
                <a:schemeClr val="bg1"/>
              </a:solidFill>
            </a:endParaRPr>
          </a:p>
          <a:p>
            <a:pPr marL="0" indent="0" algn="just">
              <a:spcBef>
                <a:spcPts val="0"/>
              </a:spcBef>
              <a:buNone/>
              <a:defRPr/>
            </a:pPr>
            <a:endParaRPr lang="en-US" sz="3800" dirty="0" smtClean="0">
              <a:solidFill>
                <a:schemeClr val="bg1"/>
              </a:solidFill>
              <a:ea typeface="+mn-ea"/>
              <a:cs typeface="+mn-cs"/>
            </a:endParaRPr>
          </a:p>
        </p:txBody>
      </p:sp>
    </p:spTree>
    <p:extLst>
      <p:ext uri="{BB962C8B-B14F-4D97-AF65-F5344CB8AC3E}">
        <p14:creationId xmlns:p14="http://schemas.microsoft.com/office/powerpoint/2010/main" val="34499314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3967091" y="405618"/>
            <a:ext cx="7913077" cy="708025"/>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defRPr/>
            </a:pPr>
            <a:r>
              <a:rPr lang="en-US" b="1" dirty="0" smtClean="0">
                <a:solidFill>
                  <a:schemeClr val="bg1"/>
                </a:solidFill>
              </a:rPr>
              <a:t>FEATURES OF E-COMMERCE</a:t>
            </a:r>
          </a:p>
        </p:txBody>
      </p:sp>
      <p:sp>
        <p:nvSpPr>
          <p:cNvPr id="7" name="Rectangle 3"/>
          <p:cNvSpPr>
            <a:spLocks noGrp="1" noChangeArrowheads="1"/>
          </p:cNvSpPr>
          <p:nvPr>
            <p:ph idx="1"/>
          </p:nvPr>
        </p:nvSpPr>
        <p:spPr>
          <a:xfrm>
            <a:off x="457199" y="1392702"/>
            <a:ext cx="11247121" cy="5236698"/>
          </a:xfrm>
        </p:spPr>
        <p:txBody>
          <a:bodyPr>
            <a:normAutofit fontScale="85000" lnSpcReduction="10000"/>
          </a:bodyPr>
          <a:lstStyle/>
          <a:p>
            <a:pPr marL="0" lvl="0" indent="0" algn="just">
              <a:buNone/>
            </a:pPr>
            <a:r>
              <a:rPr lang="en-US" sz="3000" b="1" dirty="0" smtClean="0">
                <a:solidFill>
                  <a:schemeClr val="bg1"/>
                </a:solidFill>
              </a:rPr>
              <a:t>UBIQUITY</a:t>
            </a:r>
            <a:endParaRPr lang="en-US" sz="2400" dirty="0">
              <a:solidFill>
                <a:schemeClr val="bg1"/>
              </a:solidFill>
            </a:endParaRPr>
          </a:p>
          <a:p>
            <a:pPr lvl="0" algn="just"/>
            <a:r>
              <a:rPr lang="en-US" sz="2400" dirty="0">
                <a:solidFill>
                  <a:schemeClr val="bg1"/>
                </a:solidFill>
              </a:rPr>
              <a:t>From a consumer point of view, </a:t>
            </a:r>
            <a:r>
              <a:rPr lang="en-US" sz="2400" b="1" dirty="0">
                <a:solidFill>
                  <a:schemeClr val="bg1"/>
                </a:solidFill>
              </a:rPr>
              <a:t>ubiquity</a:t>
            </a:r>
            <a:r>
              <a:rPr lang="en-US" sz="2400" dirty="0">
                <a:solidFill>
                  <a:schemeClr val="bg1"/>
                </a:solidFill>
              </a:rPr>
              <a:t> reduces </a:t>
            </a:r>
          </a:p>
          <a:p>
            <a:pPr lvl="1" algn="just"/>
            <a:r>
              <a:rPr lang="en-US" dirty="0">
                <a:solidFill>
                  <a:schemeClr val="bg1"/>
                </a:solidFill>
              </a:rPr>
              <a:t>Transactions costs- the costs of participating in a market to transact, it is no longer necessary that you spend </a:t>
            </a:r>
            <a:r>
              <a:rPr lang="en-US" b="1" dirty="0">
                <a:solidFill>
                  <a:schemeClr val="bg1"/>
                </a:solidFill>
              </a:rPr>
              <a:t>time</a:t>
            </a:r>
            <a:r>
              <a:rPr lang="en-US" dirty="0">
                <a:solidFill>
                  <a:schemeClr val="bg1"/>
                </a:solidFill>
              </a:rPr>
              <a:t> and </a:t>
            </a:r>
            <a:r>
              <a:rPr lang="en-US" b="1" dirty="0">
                <a:solidFill>
                  <a:schemeClr val="bg1"/>
                </a:solidFill>
              </a:rPr>
              <a:t>money</a:t>
            </a:r>
            <a:r>
              <a:rPr lang="en-US" dirty="0">
                <a:solidFill>
                  <a:schemeClr val="bg1"/>
                </a:solidFill>
              </a:rPr>
              <a:t> traveling to a market</a:t>
            </a:r>
            <a:r>
              <a:rPr lang="en-US" dirty="0" smtClean="0">
                <a:solidFill>
                  <a:schemeClr val="bg1"/>
                </a:solidFill>
              </a:rPr>
              <a:t>.</a:t>
            </a:r>
          </a:p>
          <a:p>
            <a:pPr marL="457200" lvl="1" indent="0" algn="just">
              <a:buNone/>
            </a:pPr>
            <a:endParaRPr lang="en-US" dirty="0">
              <a:solidFill>
                <a:schemeClr val="bg1"/>
              </a:solidFill>
            </a:endParaRPr>
          </a:p>
          <a:p>
            <a:pPr lvl="1" algn="just"/>
            <a:r>
              <a:rPr lang="en-US" dirty="0" smtClean="0">
                <a:solidFill>
                  <a:schemeClr val="bg1"/>
                </a:solidFill>
              </a:rPr>
              <a:t>At </a:t>
            </a:r>
            <a:r>
              <a:rPr lang="en-US" dirty="0">
                <a:solidFill>
                  <a:schemeClr val="bg1"/>
                </a:solidFill>
              </a:rPr>
              <a:t>a broader level, the </a:t>
            </a:r>
            <a:r>
              <a:rPr lang="en-US" b="1" dirty="0">
                <a:solidFill>
                  <a:schemeClr val="bg1"/>
                </a:solidFill>
              </a:rPr>
              <a:t>ubiquity of e-commerce </a:t>
            </a:r>
            <a:r>
              <a:rPr lang="en-US" dirty="0">
                <a:solidFill>
                  <a:schemeClr val="bg1"/>
                </a:solidFill>
              </a:rPr>
              <a:t>lowers the </a:t>
            </a:r>
            <a:r>
              <a:rPr lang="en-US" b="1" dirty="0">
                <a:solidFill>
                  <a:schemeClr val="bg1"/>
                </a:solidFill>
              </a:rPr>
              <a:t>cognitive energy</a:t>
            </a:r>
            <a:r>
              <a:rPr lang="en-US" dirty="0">
                <a:solidFill>
                  <a:schemeClr val="bg1"/>
                </a:solidFill>
              </a:rPr>
              <a:t> required to transact in a </a:t>
            </a:r>
            <a:r>
              <a:rPr lang="en-US" b="1" dirty="0" err="1">
                <a:solidFill>
                  <a:schemeClr val="bg1"/>
                </a:solidFill>
              </a:rPr>
              <a:t>marketspace</a:t>
            </a:r>
            <a:r>
              <a:rPr lang="en-US" dirty="0">
                <a:solidFill>
                  <a:schemeClr val="bg1"/>
                </a:solidFill>
              </a:rPr>
              <a:t>. </a:t>
            </a:r>
            <a:endParaRPr lang="en-US" dirty="0" smtClean="0">
              <a:solidFill>
                <a:schemeClr val="bg1"/>
              </a:solidFill>
            </a:endParaRPr>
          </a:p>
          <a:p>
            <a:pPr marL="457200" lvl="1" indent="0" algn="just">
              <a:buNone/>
            </a:pPr>
            <a:endParaRPr lang="en-US" dirty="0">
              <a:solidFill>
                <a:schemeClr val="bg1"/>
              </a:solidFill>
            </a:endParaRPr>
          </a:p>
          <a:p>
            <a:pPr lvl="1" algn="just"/>
            <a:r>
              <a:rPr lang="en-US" b="1" dirty="0">
                <a:solidFill>
                  <a:schemeClr val="bg1"/>
                </a:solidFill>
              </a:rPr>
              <a:t>Cognitive energy</a:t>
            </a:r>
            <a:r>
              <a:rPr lang="en-US" dirty="0">
                <a:solidFill>
                  <a:schemeClr val="bg1"/>
                </a:solidFill>
              </a:rPr>
              <a:t> refers to the mental effort required to complete a task. </a:t>
            </a:r>
            <a:endParaRPr lang="en-US" dirty="0" smtClean="0">
              <a:solidFill>
                <a:schemeClr val="bg1"/>
              </a:solidFill>
            </a:endParaRPr>
          </a:p>
          <a:p>
            <a:pPr algn="just"/>
            <a:endParaRPr lang="en-US" sz="2400" dirty="0" smtClean="0">
              <a:solidFill>
                <a:schemeClr val="bg1"/>
              </a:solidFill>
            </a:endParaRPr>
          </a:p>
          <a:p>
            <a:pPr algn="just"/>
            <a:r>
              <a:rPr lang="en-US" sz="2400" dirty="0" smtClean="0">
                <a:solidFill>
                  <a:schemeClr val="bg1"/>
                </a:solidFill>
              </a:rPr>
              <a:t>Humans </a:t>
            </a:r>
            <a:r>
              <a:rPr lang="en-US" sz="2400" dirty="0">
                <a:solidFill>
                  <a:schemeClr val="bg1"/>
                </a:solidFill>
              </a:rPr>
              <a:t>generally seek to reduce cognitive energy. When given a choice, humans will choose the path requiring the least effort- the most convenient path. </a:t>
            </a:r>
          </a:p>
          <a:p>
            <a:pPr marL="0" indent="0" algn="just">
              <a:buNone/>
            </a:pPr>
            <a:r>
              <a:rPr lang="en-US" sz="2400" b="1" dirty="0">
                <a:solidFill>
                  <a:schemeClr val="bg1"/>
                </a:solidFill>
              </a:rPr>
              <a:t>Examples:</a:t>
            </a:r>
            <a:endParaRPr lang="en-US" sz="2400" dirty="0">
              <a:solidFill>
                <a:schemeClr val="bg1"/>
              </a:solidFill>
            </a:endParaRPr>
          </a:p>
          <a:p>
            <a:pPr lvl="1" algn="just"/>
            <a:r>
              <a:rPr lang="en-US" dirty="0">
                <a:solidFill>
                  <a:schemeClr val="bg1"/>
                </a:solidFill>
              </a:rPr>
              <a:t>Accessing a bank account from your computer/laptop/mobile, transfer of money from one account to another. </a:t>
            </a:r>
          </a:p>
          <a:p>
            <a:pPr lvl="1" algn="just"/>
            <a:r>
              <a:rPr lang="en-US" dirty="0">
                <a:solidFill>
                  <a:schemeClr val="bg1"/>
                </a:solidFill>
              </a:rPr>
              <a:t>Purchasing a Laptop from </a:t>
            </a:r>
            <a:r>
              <a:rPr lang="en-US" dirty="0" err="1">
                <a:solidFill>
                  <a:schemeClr val="bg1"/>
                </a:solidFill>
              </a:rPr>
              <a:t>Hafeez</a:t>
            </a:r>
            <a:r>
              <a:rPr lang="en-US" dirty="0">
                <a:solidFill>
                  <a:schemeClr val="bg1"/>
                </a:solidFill>
              </a:rPr>
              <a:t> Centre required more time and cognitive energy as compared to purchase from  dell.com</a:t>
            </a:r>
          </a:p>
          <a:p>
            <a:pPr lvl="1" algn="just"/>
            <a:r>
              <a:rPr lang="en-US" dirty="0" smtClean="0">
                <a:solidFill>
                  <a:schemeClr val="bg1"/>
                </a:solidFill>
              </a:rPr>
              <a:t>Paying </a:t>
            </a:r>
            <a:r>
              <a:rPr lang="en-US" dirty="0">
                <a:solidFill>
                  <a:schemeClr val="bg1"/>
                </a:solidFill>
              </a:rPr>
              <a:t>Utility Bills from your Bank </a:t>
            </a:r>
            <a:r>
              <a:rPr lang="en-US" dirty="0" smtClean="0">
                <a:solidFill>
                  <a:schemeClr val="bg1"/>
                </a:solidFill>
              </a:rPr>
              <a:t>Account</a:t>
            </a:r>
            <a:endParaRPr lang="en-US" sz="3800" dirty="0" smtClean="0">
              <a:solidFill>
                <a:schemeClr val="bg1"/>
              </a:solidFill>
              <a:ea typeface="+mn-ea"/>
              <a:cs typeface="+mn-cs"/>
            </a:endParaRPr>
          </a:p>
        </p:txBody>
      </p:sp>
    </p:spTree>
    <p:extLst>
      <p:ext uri="{BB962C8B-B14F-4D97-AF65-F5344CB8AC3E}">
        <p14:creationId xmlns:p14="http://schemas.microsoft.com/office/powerpoint/2010/main" val="11840957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3967091" y="405618"/>
            <a:ext cx="7913077" cy="708025"/>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defRPr/>
            </a:pPr>
            <a:r>
              <a:rPr lang="en-US" b="1" dirty="0" smtClean="0">
                <a:solidFill>
                  <a:schemeClr val="bg1"/>
                </a:solidFill>
              </a:rPr>
              <a:t>FEATURES OF E-COMMERCE</a:t>
            </a:r>
          </a:p>
        </p:txBody>
      </p:sp>
      <p:sp>
        <p:nvSpPr>
          <p:cNvPr id="7" name="Rectangle 3"/>
          <p:cNvSpPr>
            <a:spLocks noGrp="1" noChangeArrowheads="1"/>
          </p:cNvSpPr>
          <p:nvPr>
            <p:ph idx="1"/>
          </p:nvPr>
        </p:nvSpPr>
        <p:spPr>
          <a:xfrm>
            <a:off x="457200" y="1364566"/>
            <a:ext cx="11162714" cy="5493434"/>
          </a:xfrm>
        </p:spPr>
        <p:txBody>
          <a:bodyPr>
            <a:normAutofit fontScale="92500" lnSpcReduction="20000"/>
          </a:bodyPr>
          <a:lstStyle/>
          <a:p>
            <a:pPr marL="3024188" indent="-3024188" algn="just">
              <a:spcBef>
                <a:spcPts val="0"/>
              </a:spcBef>
              <a:buNone/>
              <a:defRPr/>
            </a:pPr>
            <a:r>
              <a:rPr lang="en-US" sz="3000" b="1" dirty="0" smtClean="0">
                <a:solidFill>
                  <a:schemeClr val="bg1"/>
                </a:solidFill>
                <a:ea typeface="+mn-ea"/>
                <a:cs typeface="+mn-cs"/>
              </a:rPr>
              <a:t>Global Reach -- </a:t>
            </a:r>
            <a:r>
              <a:rPr lang="en-US" sz="2400" dirty="0" smtClean="0">
                <a:solidFill>
                  <a:schemeClr val="bg1"/>
                </a:solidFill>
              </a:rPr>
              <a:t>The number </a:t>
            </a:r>
            <a:r>
              <a:rPr lang="en-US" sz="2400" dirty="0">
                <a:solidFill>
                  <a:schemeClr val="bg1"/>
                </a:solidFill>
              </a:rPr>
              <a:t>of user or customers an e-commerce business can obtain</a:t>
            </a:r>
          </a:p>
          <a:p>
            <a:pPr marL="277813" lvl="1" algn="just"/>
            <a:r>
              <a:rPr lang="en-US" sz="2200" dirty="0">
                <a:solidFill>
                  <a:schemeClr val="bg1"/>
                </a:solidFill>
              </a:rPr>
              <a:t>E-commerce technology permits commercial transactions to cross cultural and national boundaries far more conveniently and cost-effectively than is true in traditional commerce.</a:t>
            </a:r>
          </a:p>
          <a:p>
            <a:pPr marL="277813" lvl="1" algn="just"/>
            <a:r>
              <a:rPr lang="en-US" sz="2200" dirty="0">
                <a:solidFill>
                  <a:schemeClr val="bg1"/>
                </a:solidFill>
              </a:rPr>
              <a:t>As a result, the potential market size for e-commerce merchants is roughly equal to the size of the world’s online populations over 1.6 billion in 2009 and growing rapidly</a:t>
            </a:r>
          </a:p>
          <a:p>
            <a:pPr marL="277813" lvl="1" algn="just"/>
            <a:r>
              <a:rPr lang="en-US" sz="2200" dirty="0">
                <a:solidFill>
                  <a:schemeClr val="bg1"/>
                </a:solidFill>
              </a:rPr>
              <a:t>The total number of users or customers an ecommerce business can obtain is a measure of its reach. </a:t>
            </a:r>
          </a:p>
          <a:p>
            <a:pPr marL="277813" lvl="1" algn="just"/>
            <a:r>
              <a:rPr lang="en-US" sz="2200" dirty="0">
                <a:solidFill>
                  <a:schemeClr val="bg1"/>
                </a:solidFill>
              </a:rPr>
              <a:t>In contrast, most traditional commerce is local or regional – it involves local merchants or national merchants with local outlets.</a:t>
            </a:r>
          </a:p>
          <a:p>
            <a:pPr marL="277813" lvl="1" algn="just"/>
            <a:r>
              <a:rPr lang="en-US" sz="2200" dirty="0" smtClean="0">
                <a:solidFill>
                  <a:schemeClr val="bg1"/>
                </a:solidFill>
              </a:rPr>
              <a:t>Television, radio </a:t>
            </a:r>
            <a:r>
              <a:rPr lang="en-US" sz="2200" dirty="0">
                <a:solidFill>
                  <a:schemeClr val="bg1"/>
                </a:solidFill>
              </a:rPr>
              <a:t>stations, and newspapers, for instance, are primarily local and regional institutions with limited but powerful national networks that can attract a national audience. </a:t>
            </a:r>
          </a:p>
          <a:p>
            <a:pPr marL="277813" lvl="1" algn="just"/>
            <a:r>
              <a:rPr lang="en-US" sz="2200" dirty="0">
                <a:solidFill>
                  <a:schemeClr val="bg1"/>
                </a:solidFill>
              </a:rPr>
              <a:t>In contrast to e-commerce technology, these older commerce technologies do not easily cross national boundaries to a global audience. </a:t>
            </a:r>
          </a:p>
          <a:p>
            <a:pPr marL="0" indent="0" algn="just">
              <a:buNone/>
            </a:pPr>
            <a:r>
              <a:rPr lang="en-US" sz="2400" b="1" dirty="0">
                <a:solidFill>
                  <a:schemeClr val="bg1"/>
                </a:solidFill>
              </a:rPr>
              <a:t>Examples:</a:t>
            </a:r>
            <a:endParaRPr lang="en-US" sz="2400" dirty="0">
              <a:solidFill>
                <a:schemeClr val="bg1"/>
              </a:solidFill>
            </a:endParaRPr>
          </a:p>
          <a:p>
            <a:pPr lvl="0" algn="just"/>
            <a:r>
              <a:rPr lang="en-US" dirty="0">
                <a:solidFill>
                  <a:schemeClr val="bg1"/>
                </a:solidFill>
              </a:rPr>
              <a:t>Facebook  users are more than 35 </a:t>
            </a:r>
            <a:r>
              <a:rPr lang="en-US" dirty="0" smtClean="0">
                <a:solidFill>
                  <a:schemeClr val="bg1"/>
                </a:solidFill>
              </a:rPr>
              <a:t>million in </a:t>
            </a:r>
            <a:r>
              <a:rPr lang="en-US" dirty="0">
                <a:solidFill>
                  <a:schemeClr val="bg1"/>
                </a:solidFill>
              </a:rPr>
              <a:t>just less than 10 years. </a:t>
            </a:r>
          </a:p>
          <a:p>
            <a:pPr lvl="0" algn="just"/>
            <a:r>
              <a:rPr lang="en-US" dirty="0">
                <a:solidFill>
                  <a:schemeClr val="bg1"/>
                </a:solidFill>
              </a:rPr>
              <a:t>Alibaba.com, a China based  web platform  now have millions of customers / suppliers around the Globe. </a:t>
            </a:r>
            <a:endParaRPr lang="en-US" sz="3800" dirty="0" smtClean="0">
              <a:solidFill>
                <a:schemeClr val="bg1"/>
              </a:solidFill>
              <a:ea typeface="+mn-ea"/>
              <a:cs typeface="+mn-cs"/>
            </a:endParaRPr>
          </a:p>
        </p:txBody>
      </p:sp>
    </p:spTree>
    <p:extLst>
      <p:ext uri="{BB962C8B-B14F-4D97-AF65-F5344CB8AC3E}">
        <p14:creationId xmlns:p14="http://schemas.microsoft.com/office/powerpoint/2010/main" val="3177508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14293</TotalTime>
  <Words>4120</Words>
  <Application>Microsoft Office PowerPoint</Application>
  <PresentationFormat>Custom</PresentationFormat>
  <Paragraphs>257</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Vapor Trail</vt:lpstr>
      <vt:lpstr>E-commerce</vt:lpstr>
      <vt:lpstr>introduction</vt:lpstr>
      <vt:lpstr>PowerPoint Presentation</vt:lpstr>
      <vt:lpstr>PowerPoint Presentation</vt:lpstr>
      <vt:lpstr>E-Commerce: basic INFRASTRUCTURE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Advantages and Disadvantage</vt:lpstr>
      <vt:lpstr>Framework of E-Commerce</vt:lpstr>
      <vt:lpstr>Framework of E-Commerce</vt:lpstr>
      <vt:lpstr>Framework of E-Commerce</vt:lpstr>
      <vt:lpstr>Framework of E-Commerce</vt:lpstr>
      <vt:lpstr>Framework of E-Commerce</vt:lpstr>
      <vt:lpstr>Framework of E-Commerce</vt:lpstr>
      <vt:lpstr>Framework of E-Commerce</vt:lpstr>
      <vt:lpstr>Framework of E-Commerce</vt:lpstr>
      <vt:lpstr>Framework of E-Commerce</vt:lpstr>
      <vt:lpstr>Framework of E-Commerce</vt:lpstr>
      <vt:lpstr>Framework of E-Commerce</vt:lpstr>
      <vt:lpstr>Framework of E-Commerce</vt:lpstr>
      <vt:lpstr>Framework of E-Commerce</vt:lpstr>
      <vt:lpstr>Framework of E-Commerce</vt:lpstr>
      <vt:lpstr>Framework of E-Commerce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E-commerce</dc:title>
  <dc:creator>User</dc:creator>
  <cp:lastModifiedBy>Windows User</cp:lastModifiedBy>
  <cp:revision>21</cp:revision>
  <dcterms:created xsi:type="dcterms:W3CDTF">2019-02-11T13:40:26Z</dcterms:created>
  <dcterms:modified xsi:type="dcterms:W3CDTF">2020-05-13T08:33:44Z</dcterms:modified>
</cp:coreProperties>
</file>